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62" r:id="rId3"/>
    <p:sldId id="263" r:id="rId4"/>
    <p:sldId id="283" r:id="rId5"/>
    <p:sldId id="280" r:id="rId6"/>
    <p:sldId id="259" r:id="rId7"/>
    <p:sldId id="281" r:id="rId8"/>
    <p:sldId id="265" r:id="rId9"/>
    <p:sldId id="266" r:id="rId10"/>
    <p:sldId id="268" r:id="rId11"/>
    <p:sldId id="267" r:id="rId12"/>
    <p:sldId id="284" r:id="rId13"/>
    <p:sldId id="269" r:id="rId14"/>
    <p:sldId id="285" r:id="rId15"/>
    <p:sldId id="271" r:id="rId16"/>
    <p:sldId id="289" r:id="rId17"/>
    <p:sldId id="274" r:id="rId18"/>
    <p:sldId id="272" r:id="rId19"/>
    <p:sldId id="287" r:id="rId20"/>
    <p:sldId id="288" r:id="rId21"/>
    <p:sldId id="275" r:id="rId22"/>
    <p:sldId id="273" r:id="rId23"/>
    <p:sldId id="290" r:id="rId24"/>
    <p:sldId id="260" r:id="rId25"/>
    <p:sldId id="261" r:id="rId26"/>
    <p:sldId id="276" r:id="rId27"/>
    <p:sldId id="278" r:id="rId28"/>
    <p:sldId id="291" r:id="rId29"/>
    <p:sldId id="277" r:id="rId30"/>
    <p:sldId id="29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19C"/>
    <a:srgbClr val="5A9BD5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18"/>
    <p:restoredTop sz="94712"/>
  </p:normalViewPr>
  <p:slideViewPr>
    <p:cSldViewPr snapToGrid="0" snapToObjects="1">
      <p:cViewPr>
        <p:scale>
          <a:sx n="96" d="100"/>
          <a:sy n="96" d="100"/>
        </p:scale>
        <p:origin x="520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16C3A-D8A0-334C-809B-A3ADE2341792}" type="datetimeFigureOut">
              <a:rPr lang="en-US" smtClean="0"/>
              <a:t>11/2/17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F98B7-D81C-3549-A31C-5EF87BC34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12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F98B7-D81C-3549-A31C-5EF87BC34F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661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45A62-79D4-4E47-89C1-490E872BE932}" type="datetime1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9A81-F08F-2249-861B-6DE045682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17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53183-1C77-984C-81B1-7679EC2B0F3E}" type="datetime1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9A81-F08F-2249-861B-6DE045682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560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5F33F-CAC3-754F-8ED6-CD639E20A273}" type="datetime1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9A81-F08F-2249-861B-6DE045682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00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DAEDC-D0E0-6945-97AA-7C7D3F243C9C}" type="datetime1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9A81-F08F-2249-861B-6DE045682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90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1CB2E4-7FDA-BA4F-9242-8790316F8440}" type="datetime1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9A81-F08F-2249-861B-6DE045682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85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A85331-3951-8849-A212-D260003405A9}" type="datetime1">
              <a:rPr lang="en-US" smtClean="0"/>
              <a:t>11/2/17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9A81-F08F-2249-861B-6DE045682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7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ADF6B-640D-4148-936D-FA7C193B3EA1}" type="datetime1">
              <a:rPr lang="en-US" smtClean="0"/>
              <a:t>11/2/17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9A81-F08F-2249-861B-6DE045682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4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49E00-1D88-054B-8393-47C65FD4BD26}" type="datetime1">
              <a:rPr lang="en-US" smtClean="0"/>
              <a:t>11/2/17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9A81-F08F-2249-861B-6DE045682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62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405A8-89D1-9544-874B-02EEF9D378EE}" type="datetime1">
              <a:rPr lang="en-US" smtClean="0"/>
              <a:t>11/2/17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9A81-F08F-2249-861B-6DE045682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95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7AF7E-2223-7A40-90BC-ED1575ABF010}" type="datetime1">
              <a:rPr lang="en-US" smtClean="0"/>
              <a:t>11/2/17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9A81-F08F-2249-861B-6DE045682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40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04ACD-DB36-234F-92A5-E575D38065BA}" type="datetime1">
              <a:rPr lang="en-US" smtClean="0"/>
              <a:t>11/2/17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9A81-F08F-2249-861B-6DE045682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9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BB2E1F-EA43-8A40-AE69-324296772590}" type="datetime1">
              <a:rPr lang="en-US" smtClean="0"/>
              <a:t>11/2/17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19A81-F08F-2249-861B-6DE045682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960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0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0.png"/><Relationship Id="rId3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0.png"/><Relationship Id="rId3" Type="http://schemas.openxmlformats.org/officeDocument/2006/relationships/image" Target="../media/image3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0.png"/><Relationship Id="rId3" Type="http://schemas.openxmlformats.org/officeDocument/2006/relationships/image" Target="../media/image34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0.png"/><Relationship Id="rId3" Type="http://schemas.openxmlformats.org/officeDocument/2006/relationships/image" Target="../media/image36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Undirected Graphic Models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9A81-F08F-2249-861B-6DE045682E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280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Gaussian Graphic Models with </a:t>
            </a:r>
            <a:r>
              <a:rPr lang="en-US" i="1" dirty="0" smtClean="0"/>
              <a:t>Known </a:t>
            </a:r>
            <a:r>
              <a:rPr lang="en-US" dirty="0" smtClean="0"/>
              <a:t>Structure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Must only estimate edge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9A81-F08F-2249-861B-6DE045682E6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87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Covariance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We’ve already learned 1 method of estimating the covariance matrix using POET, here we will learn another method of estimation which simultaneously estimates the covariance matrix and the precision matrix</a:t>
            </a:r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In theory, we could simply use POET to estimate as seen earlier, but then we would need another way to estimate the precision matrix.</a:t>
            </a:r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endParaRPr lang="en-US" dirty="0"/>
          </a:p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Why do we need to estimate?</a:t>
            </a:r>
          </a:p>
          <a:p>
            <a:pPr marL="800100" lvl="2" indent="-342900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In situations where the covariance matrix is </a:t>
            </a:r>
            <a:r>
              <a:rPr lang="en-US" b="1" dirty="0" smtClean="0"/>
              <a:t>sparse</a:t>
            </a:r>
            <a:r>
              <a:rPr lang="en-US" dirty="0" smtClean="0"/>
              <a:t> or has </a:t>
            </a:r>
            <a:r>
              <a:rPr lang="en-US" b="1" dirty="0" smtClean="0"/>
              <a:t>too many variables relative to observations</a:t>
            </a:r>
            <a:r>
              <a:rPr lang="en-US" dirty="0" smtClean="0"/>
              <a:t>, we need to estimate the covariance matrix</a:t>
            </a:r>
          </a:p>
          <a:p>
            <a:pPr marL="800100" lvl="2" indent="-342900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It also turns out that in these situations, we cannot simply take the inverse of the covariance matrix, because it will not accurately represent the true inverse.</a:t>
            </a:r>
          </a:p>
          <a:p>
            <a:pPr marL="457200" lvl="2" indent="0" algn="ctr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/>
          </a:p>
          <a:p>
            <a:pPr marL="457200" lvl="2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200" dirty="0" smtClean="0"/>
              <a:t>Instead, we also need to estimate the inverse of the covariance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9A81-F08F-2249-861B-6DE045682E6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5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Covariance Matrix with </a:t>
            </a:r>
            <a:r>
              <a:rPr lang="en-US" dirty="0" smtClean="0">
                <a:solidFill>
                  <a:srgbClr val="7030A0"/>
                </a:solidFill>
              </a:rPr>
              <a:t>LLH</a:t>
            </a:r>
            <a:endParaRPr lang="en-US" dirty="0">
              <a:solidFill>
                <a:srgbClr val="7030A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69800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 smtClean="0"/>
                  <a:t>Define </a:t>
                </a:r>
                <a:r>
                  <a:rPr lang="en-US" i="1" dirty="0" smtClean="0"/>
                  <a:t>S </a:t>
                </a:r>
                <a:r>
                  <a:rPr lang="en-US" dirty="0" smtClean="0"/>
                  <a:t>to be the </a:t>
                </a:r>
                <a:r>
                  <a:rPr lang="en-US" dirty="0"/>
                  <a:t>empirical </a:t>
                </a:r>
                <a:r>
                  <a:rPr lang="en-US" dirty="0" smtClean="0"/>
                  <a:t>(observed) covariance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𝑺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den>
                    </m:f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sup>
                    </m:sSubSup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𝑥</m:t>
                            </m:r>
                          </m:e>
                        </m:acc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acc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r>
                  <a:rPr lang="en-US" dirty="0" smtClean="0"/>
                  <a:t>The log likelihood (</a:t>
                </a:r>
                <a:r>
                  <a:rPr lang="en-US" dirty="0" smtClean="0">
                    <a:solidFill>
                      <a:srgbClr val="7030A0"/>
                    </a:solidFill>
                  </a:rPr>
                  <a:t>LLH</a:t>
                </a:r>
                <a:r>
                  <a:rPr lang="en-US" dirty="0" smtClean="0"/>
                  <a:t>) of the data can be written as: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ℓ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charset="0"/>
                            </a:rPr>
                            <m:t>𝚯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𝑑𝑒𝑡</m:t>
                          </m:r>
                          <m:r>
                            <a:rPr lang="en-US" b="1" i="0" smtClean="0">
                              <a:latin typeface="Cambria Math" charset="0"/>
                            </a:rPr>
                            <m:t>𝚯</m:t>
                          </m:r>
                        </m:e>
                      </m:func>
                      <m:r>
                        <a:rPr lang="en-US" b="0" i="0" smtClean="0">
                          <a:latin typeface="Cambria Math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trace</m:t>
                      </m:r>
                      <m:r>
                        <a:rPr lang="en-US" b="0" i="0" smtClean="0">
                          <a:latin typeface="Cambria Math" charset="0"/>
                        </a:rPr>
                        <m:t>(</m:t>
                      </m:r>
                      <m:r>
                        <a:rPr lang="en-US" b="1" i="0" smtClean="0">
                          <a:latin typeface="Cambria Math" charset="0"/>
                        </a:rPr>
                        <m:t>𝐒</m:t>
                      </m:r>
                      <m:r>
                        <a:rPr lang="en-US" b="1" i="0" smtClean="0">
                          <a:latin typeface="Cambria Math" charset="0"/>
                        </a:rPr>
                        <m:t>𝚯</m:t>
                      </m:r>
                      <m:r>
                        <a:rPr lang="en-US" b="0" i="1" smtClean="0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b="0" dirty="0" smtClean="0">
                    <a:ea typeface="Cambria Math" charset="0"/>
                    <a:cs typeface="Cambria Math" charset="0"/>
                  </a:rPr>
                  <a:t>In order to </a:t>
                </a:r>
                <a:r>
                  <a:rPr lang="en-US" dirty="0" smtClean="0">
                    <a:ea typeface="Cambria Math" charset="0"/>
                    <a:cs typeface="Cambria Math" charset="0"/>
                  </a:rPr>
                  <a:t>make the estimation more accurate and the graph more useful, we can add a penalty for including edges in the graph that are not there.</a:t>
                </a:r>
              </a:p>
              <a:p>
                <a:pPr lvl="1"/>
                <a:r>
                  <a:rPr lang="en-US" b="0" dirty="0" smtClean="0">
                    <a:ea typeface="Cambria Math" charset="0"/>
                    <a:cs typeface="Cambria Math" charset="0"/>
                  </a:rPr>
                  <a:t>We can do this because the graph structure is known, so we know which edges aren’t there</a:t>
                </a:r>
              </a:p>
              <a:p>
                <a:r>
                  <a:rPr lang="en-US" b="0" dirty="0" smtClean="0">
                    <a:solidFill>
                      <a:srgbClr val="7030A0"/>
                    </a:solidFill>
                    <a:ea typeface="Cambria Math" charset="0"/>
                    <a:cs typeface="Cambria Math" charset="0"/>
                  </a:rPr>
                  <a:t>LLH</a:t>
                </a:r>
                <a:r>
                  <a:rPr lang="en-US" b="0" dirty="0" smtClean="0">
                    <a:ea typeface="Cambria Math" charset="0"/>
                    <a:cs typeface="Cambria Math" charset="0"/>
                  </a:rPr>
                  <a:t> with </a:t>
                </a:r>
                <a:r>
                  <a:rPr lang="en-US" b="0" dirty="0" smtClean="0">
                    <a:solidFill>
                      <a:schemeClr val="accent2"/>
                    </a:solidFill>
                    <a:ea typeface="Cambria Math" charset="0"/>
                    <a:cs typeface="Cambria Math" charset="0"/>
                  </a:rPr>
                  <a:t>Lagrange constraints </a:t>
                </a:r>
                <a:r>
                  <a:rPr lang="en-US" b="0" dirty="0" smtClean="0">
                    <a:ea typeface="Cambria Math" charset="0"/>
                    <a:cs typeface="Cambria Math" charset="0"/>
                  </a:rPr>
                  <a:t>(penalties) for all missing edges: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ℓ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C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𝚯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𝑑𝑒𝑡</m:t>
                          </m:r>
                          <m:r>
                            <a:rPr lang="en-US" b="1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𝚯</m:t>
                          </m:r>
                        </m:e>
                      </m:func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trace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𝐒</m:t>
                          </m:r>
                          <m:r>
                            <a:rPr lang="en-US" b="1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𝚯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Σ</m:t>
                          </m:r>
                        </m:e>
                        <m:sub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∉</m:t>
                          </m:r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𝑗𝑘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𝑗𝑘</m:t>
                          </m:r>
                        </m:sub>
                      </m:sSub>
                    </m:oMath>
                  </m:oMathPara>
                </a14:m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r>
                  <a:rPr lang="en-US" b="0" u="sng" dirty="0" smtClean="0">
                    <a:ea typeface="Cambria Math" charset="0"/>
                    <a:cs typeface="Cambria Math" charset="0"/>
                  </a:rPr>
                  <a:t>Gradient equation</a:t>
                </a:r>
                <a:r>
                  <a:rPr lang="en-US" b="0" dirty="0" smtClean="0">
                    <a:ea typeface="Cambria Math" charset="0"/>
                    <a:cs typeface="Cambria Math" charset="0"/>
                  </a:rPr>
                  <a:t> for maximizing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ℓ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C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𝚯</m:t>
                        </m:r>
                      </m:e>
                    </m:d>
                  </m:oMath>
                </a14:m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pPr marL="0" indent="0" algn="ctr">
                  <a:buNone/>
                </a:pPr>
                <a:r>
                  <a:rPr lang="en-US" b="0" dirty="0" smtClean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𝚯</m:t>
                        </m:r>
                      </m:e>
                      <m:sup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𝟏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𝑺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𝚪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𝚯</m:t>
                        </m:r>
                      </m:e>
                      <m:sup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dirty="0" smtClean="0">
                    <a:ea typeface="Cambria Math" charset="0"/>
                    <a:cs typeface="Cambria Math" charset="0"/>
                  </a:rPr>
                  <a:t> comes form the d</a:t>
                </a:r>
                <a:r>
                  <a:rPr lang="en-US" b="0" dirty="0" smtClean="0">
                    <a:ea typeface="Cambria Math" charset="0"/>
                    <a:cs typeface="Cambria Math" charset="0"/>
                  </a:rPr>
                  <a:t>erivative of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𝑑𝑒𝑡</m:t>
                        </m:r>
                        <m:r>
                          <a:rPr lang="en-US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𝚯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pPr>
                          <m:e>
                            <m:r>
                              <a:rPr lang="en-US" b="1" i="0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𝚯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𝟏</m:t>
                            </m:r>
                          </m:sup>
                        </m:sSup>
                      </m:e>
                    </m:func>
                  </m:oMath>
                </a14:m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</m:oMath>
                </a14:m>
                <a:r>
                  <a:rPr lang="en-US" b="0" dirty="0" smtClean="0">
                    <a:ea typeface="Cambria Math" charset="0"/>
                    <a:cs typeface="Cambria Math" charset="0"/>
                  </a:rPr>
                  <a:t> is a matrix of Lagrange parameters with non-zero values for all pairs with edges absent</a:t>
                </a:r>
              </a:p>
              <a:p>
                <a:pPr lvl="1"/>
                <a:r>
                  <a:rPr lang="en-US" dirty="0" smtClean="0">
                    <a:ea typeface="Cambria Math" charset="0"/>
                    <a:cs typeface="Cambria Math" charset="0"/>
                  </a:rPr>
                  <a:t>We will eventually solve for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𝚯</m:t>
                    </m:r>
                  </m:oMath>
                </a14:m>
                <a:r>
                  <a:rPr lang="en-US" b="0" dirty="0" smtClean="0">
                    <a:ea typeface="Cambria Math" charset="0"/>
                    <a:cs typeface="Cambria Math" charset="0"/>
                  </a:rPr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𝐖</m:t>
                        </m:r>
                        <m:r>
                          <a:rPr lang="en-US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</m:t>
                        </m:r>
                        <m:r>
                          <a:rPr lang="en-US" b="1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𝚯</m:t>
                        </m:r>
                      </m:e>
                      <m:sup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𝟏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newly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defining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1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𝐖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 </m:t>
                    </m:r>
                  </m:oMath>
                </a14:m>
                <a:r>
                  <a:rPr lang="en-US" b="0" dirty="0" smtClean="0">
                    <a:ea typeface="Cambria Math" charset="0"/>
                    <a:cs typeface="Cambria Math" charset="0"/>
                  </a:rPr>
                  <a:t>using regression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698005"/>
              </a:xfrm>
              <a:blipFill rotWithShape="0">
                <a:blip r:embed="rId2"/>
                <a:stretch>
                  <a:fillRect l="-812" t="-2983" b="-10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>
            <a:stCxn id="7" idx="1"/>
          </p:cNvCxnSpPr>
          <p:nvPr/>
        </p:nvCxnSpPr>
        <p:spPr>
          <a:xfrm flipH="1" flipV="1">
            <a:off x="7873750" y="4970104"/>
            <a:ext cx="210076" cy="436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083826" y="5222238"/>
            <a:ext cx="156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Edge penalty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69356" y="4970104"/>
            <a:ext cx="3770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Edge value between variables j and k</a:t>
            </a:r>
            <a:endParaRPr lang="en-US" dirty="0"/>
          </a:p>
        </p:txBody>
      </p:sp>
      <p:cxnSp>
        <p:nvCxnSpPr>
          <p:cNvPr id="10" name="Straight Arrow Connector 9"/>
          <p:cNvCxnSpPr>
            <a:stCxn id="8" idx="1"/>
          </p:cNvCxnSpPr>
          <p:nvPr/>
        </p:nvCxnSpPr>
        <p:spPr>
          <a:xfrm flipH="1" flipV="1">
            <a:off x="8189060" y="4970104"/>
            <a:ext cx="80296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9A81-F08F-2249-861B-6DE045682E6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830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22099" y="1835203"/>
                <a:ext cx="10515600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b="0" dirty="0" smtClean="0"/>
                  <a:t>The upper right block (of the matrix) the gradient equation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Θ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p>
                    </m:sSup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𝑆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b="0" dirty="0" smtClean="0"/>
                  <a:t> is: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:endParaRPr lang="en-US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:endParaRPr lang="en-US" sz="80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charset="0"/>
                                      </a:rPr>
                                      <m:t>𝑊</m:t>
                                    </m:r>
                                  </m:e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Θ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12</m:t>
                                    </m:r>
                                  </m:sub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bSup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latin typeface="Cambria Math" charset="0"/>
                                  </a:rPr>
                                  <m:t>𝐈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𝑇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Implies: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1" i="0" smtClean="0">
                                  <a:latin typeface="Cambria Math" charset="0"/>
                                </a:rPr>
                                <m:t>𝐖</m:t>
                              </m:r>
                            </m:e>
                            <m:sub>
                              <m:r>
                                <a:rPr lang="en-US" b="1" i="0" smtClean="0">
                                  <a:latin typeface="Cambria Math" charset="0"/>
                                </a:rPr>
                                <m:t>𝟏𝟏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22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1" i="0" smtClean="0">
                              <a:latin typeface="Cambria Math" charset="0"/>
                            </a:rPr>
                            <m:t>𝐖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𝛽</m:t>
                      </m:r>
                    </m:oMath>
                  </m:oMathPara>
                </a14:m>
                <a:endParaRPr lang="en-US" dirty="0" smtClean="0"/>
              </a:p>
              <a:p>
                <a:pPr lvl="1"/>
                <a:r>
                  <a:rPr lang="en-US" dirty="0"/>
                  <a:t>w</a:t>
                </a:r>
                <a:r>
                  <a:rPr lang="en-US" dirty="0" smtClean="0"/>
                  <a:t>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𝛽</m:t>
                    </m:r>
                    <m:r>
                      <a:rPr lang="en-US" b="0" i="1" smtClean="0">
                        <a:latin typeface="Cambria Math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/>
                  <a:t>, which is consistent with slide 10</a:t>
                </a:r>
              </a:p>
              <a:p>
                <a:pPr lvl="1"/>
                <a:r>
                  <a:rPr lang="en-US" dirty="0" smtClean="0"/>
                  <a:t>Substituting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𝑓𝑜𝑟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charset="0"/>
                          </a:rPr>
                          <m:t>𝐖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dirty="0" smtClean="0"/>
                  <a:t> gives:</a:t>
                </a:r>
              </a:p>
              <a:p>
                <a:pPr marL="457200" lvl="1" indent="0">
                  <a:buNone/>
                </a:pPr>
                <a:endParaRPr lang="en-US" sz="900" dirty="0" smtClean="0"/>
              </a:p>
              <a:p>
                <a:pPr marL="457200" lvl="1" indent="0">
                  <a:buNone/>
                </a:pPr>
                <a:r>
                  <a:rPr lang="en-US" sz="2800" b="0" dirty="0" smtClean="0"/>
                  <a:t>	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0" smtClean="0">
                            <a:latin typeface="Cambria Math" charset="0"/>
                          </a:rPr>
                          <m:t>𝐖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11</m:t>
                        </m:r>
                      </m:sub>
                    </m:sSub>
                    <m:r>
                      <a:rPr lang="en-US" sz="2800" b="0" i="1" smtClean="0">
                        <a:latin typeface="Cambria Math" charset="0"/>
                      </a:rPr>
                      <m:t>𝛽</m:t>
                    </m:r>
                    <m:r>
                      <a:rPr lang="en-US" sz="2800" b="0" i="1" smtClean="0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12</m:t>
                        </m:r>
                      </m:sub>
                    </m:sSub>
                    <m:r>
                      <a:rPr lang="en-US" sz="2800" b="0" i="1" smtClean="0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𝛾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12</m:t>
                        </m:r>
                      </m:sub>
                    </m:sSub>
                    <m:r>
                      <a:rPr lang="en-US" sz="2800" b="0" i="1" smtClean="0">
                        <a:latin typeface="Cambria Math" charset="0"/>
                      </a:rPr>
                      <m:t>=0</m:t>
                    </m:r>
                  </m:oMath>
                </a14:m>
                <a:endParaRPr lang="en-US" sz="28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2099" y="1835203"/>
                <a:ext cx="10515600" cy="4351338"/>
              </a:xfrm>
              <a:blipFill rotWithShape="0">
                <a:blip r:embed="rId2"/>
                <a:stretch>
                  <a:fillRect l="-696" t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 smtClean="0"/>
                  <a:t>Solving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𝑊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Θ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 smtClean="0"/>
                  <a:t> with modified regression – </a:t>
                </a:r>
                <a:r>
                  <a:rPr lang="en-US" b="1" dirty="0" smtClean="0"/>
                  <a:t>Setup 1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t="-12903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9581748" y="1158875"/>
            <a:ext cx="2673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Note: Solve W one </a:t>
            </a:r>
            <a:r>
              <a:rPr lang="en-US" dirty="0" err="1" smtClean="0"/>
              <a:t>rxow</a:t>
            </a:r>
            <a:r>
              <a:rPr lang="en-US" dirty="0" smtClean="0"/>
              <a:t> and column at a time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581748" y="1820117"/>
            <a:ext cx="2673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Note: S is the empirical covariance matrix. W is the estimated covariance matrix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37248" y="6418579"/>
            <a:ext cx="2743200" cy="365125"/>
          </a:xfrm>
        </p:spPr>
        <p:txBody>
          <a:bodyPr/>
          <a:lstStyle/>
          <a:p>
            <a:fld id="{AA019A81-F08F-2249-861B-6DE045682E65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774847" y="6381750"/>
            <a:ext cx="8483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(p-1)x(p-1)</a:t>
            </a:r>
            <a:endParaRPr lang="en-US" sz="1200" dirty="0"/>
          </a:p>
        </p:txBody>
      </p:sp>
      <p:grpSp>
        <p:nvGrpSpPr>
          <p:cNvPr id="42" name="Group 41"/>
          <p:cNvGrpSpPr/>
          <p:nvPr/>
        </p:nvGrpSpPr>
        <p:grpSpPr>
          <a:xfrm>
            <a:off x="6728656" y="4442505"/>
            <a:ext cx="4536244" cy="2027066"/>
            <a:chOff x="7274756" y="4404405"/>
            <a:chExt cx="4536244" cy="2027066"/>
          </a:xfrm>
        </p:grpSpPr>
        <p:sp>
          <p:nvSpPr>
            <p:cNvPr id="39" name="Rounded Rectangle 38"/>
            <p:cNvSpPr/>
            <p:nvPr/>
          </p:nvSpPr>
          <p:spPr>
            <a:xfrm>
              <a:off x="10188492" y="4660531"/>
              <a:ext cx="1622508" cy="1349426"/>
            </a:xfrm>
            <a:prstGeom prst="roundRect">
              <a:avLst>
                <a:gd name="adj" fmla="val 5433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ounded Rectangle 35"/>
            <p:cNvSpPr/>
            <p:nvPr/>
          </p:nvSpPr>
          <p:spPr>
            <a:xfrm>
              <a:off x="7671339" y="4660333"/>
              <a:ext cx="2517153" cy="1349426"/>
            </a:xfrm>
            <a:prstGeom prst="roundRect">
              <a:avLst>
                <a:gd name="adj" fmla="val 5433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340850" y="6138687"/>
              <a:ext cx="62869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(p-1)x1</a:t>
              </a:r>
            </a:p>
          </p:txBody>
        </p:sp>
        <p:cxnSp>
          <p:nvCxnSpPr>
            <p:cNvPr id="16" name="Straight Arrow Connector 15"/>
            <p:cNvCxnSpPr>
              <a:stCxn id="14" idx="0"/>
            </p:cNvCxnSpPr>
            <p:nvPr/>
          </p:nvCxnSpPr>
          <p:spPr>
            <a:xfrm flipH="1" flipV="1">
              <a:off x="9652597" y="5988327"/>
              <a:ext cx="2602" cy="1503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8719702" y="5932378"/>
              <a:ext cx="3450" cy="4247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10341736" y="6154472"/>
              <a:ext cx="62869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(p-1)x1</a:t>
              </a:r>
              <a:endParaRPr lang="en-US" sz="1200" dirty="0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 flipH="1" flipV="1">
              <a:off x="10653479" y="6004112"/>
              <a:ext cx="2606" cy="1503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11054948" y="6148000"/>
              <a:ext cx="62869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(p-1)x1</a:t>
              </a:r>
              <a:endParaRPr lang="en-US" sz="1200" dirty="0"/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flipH="1" flipV="1">
              <a:off x="11366691" y="5997640"/>
              <a:ext cx="2606" cy="1503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/>
                <p:cNvSpPr/>
                <p:nvPr/>
              </p:nvSpPr>
              <p:spPr>
                <a:xfrm>
                  <a:off x="8255000" y="5029200"/>
                  <a:ext cx="1005840" cy="7874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9" name="Rectangle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55000" y="5029200"/>
                  <a:ext cx="1005840" cy="78740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/>
                <p:cNvSpPr/>
                <p:nvPr/>
              </p:nvSpPr>
              <p:spPr>
                <a:xfrm>
                  <a:off x="9436100" y="5029200"/>
                  <a:ext cx="457200" cy="7874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Rectangle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36100" y="5029200"/>
                  <a:ext cx="457200" cy="78740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/>
            <p:cNvSpPr txBox="1"/>
            <p:nvPr/>
          </p:nvSpPr>
          <p:spPr>
            <a:xfrm>
              <a:off x="10018142" y="5222845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=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197097" y="5286345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*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/>
                <p:cNvSpPr/>
                <p:nvPr/>
              </p:nvSpPr>
              <p:spPr>
                <a:xfrm>
                  <a:off x="10401300" y="5025202"/>
                  <a:ext cx="457200" cy="7874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3" name="Rectangle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1300" y="5025202"/>
                  <a:ext cx="457200" cy="78740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/>
            <p:cNvSpPr txBox="1"/>
            <p:nvPr/>
          </p:nvSpPr>
          <p:spPr>
            <a:xfrm>
              <a:off x="10835799" y="5222845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+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Rectangle 34"/>
                <p:cNvSpPr/>
                <p:nvPr/>
              </p:nvSpPr>
              <p:spPr>
                <a:xfrm>
                  <a:off x="11121942" y="5025202"/>
                  <a:ext cx="457200" cy="78740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5" name="Rectangle 3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21942" y="5025202"/>
                  <a:ext cx="457200" cy="78740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51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7516224" y="4404405"/>
                  <a:ext cx="3745897" cy="5398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b="0" dirty="0" smtClean="0"/>
                    <a:t>    First equation =&gt; multiple linear regression: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charset="0"/>
                              </a:rPr>
                              <m:t>21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charset="0"/>
                              </a:rPr>
                              <m:t>𝑝</m:t>
                            </m:r>
                            <m:r>
                              <a:rPr lang="en-US" sz="1400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sSub>
                          <m:sSubPr>
                            <m:ctrlPr>
                              <a:rPr lang="en-US" sz="1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charset="0"/>
                              </a:rPr>
                              <m:t>𝑝</m:t>
                            </m:r>
                            <m:r>
                              <a:rPr lang="en-US" sz="1400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charset="0"/>
                          </a:rPr>
                          <m:t>=    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400" b="0" i="1" smtClean="0">
                            <a:latin typeface="Cambria Math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1400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sz="1400" b="0" i="1" smtClean="0">
                                <a:latin typeface="Cambria Math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6224" y="4404405"/>
                  <a:ext cx="3745897" cy="53982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t="-7955" b="-5909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Left Brace 40"/>
            <p:cNvSpPr/>
            <p:nvPr/>
          </p:nvSpPr>
          <p:spPr>
            <a:xfrm>
              <a:off x="7274756" y="4660135"/>
              <a:ext cx="345784" cy="1343978"/>
            </a:xfrm>
            <a:prstGeom prst="leftBrace">
              <a:avLst>
                <a:gd name="adj1" fmla="val 44701"/>
                <a:gd name="adj2" fmla="val 80159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2860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 algn="ctr"/>
                <a:r>
                  <a:rPr lang="en-US" dirty="0" smtClean="0"/>
                  <a:t>Solving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𝑊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Θ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 smtClean="0"/>
                  <a:t> with modified regression – </a:t>
                </a:r>
                <a:r>
                  <a:rPr lang="en-US" b="1" dirty="0" smtClean="0"/>
                  <a:t>Setup 2</a:t>
                </a:r>
                <a:endParaRPr lang="en-US" b="1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t="-12903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</p:spPr>
            <p:txBody>
              <a:bodyPr>
                <a:normAutofit fontScale="85000" lnSpcReduction="20000"/>
              </a:bodyPr>
              <a:lstStyle/>
              <a:p>
                <a:pPr marL="457200" lvl="1" indent="0">
                  <a:buNone/>
                </a:pPr>
                <a:endParaRPr lang="en-US" sz="900" dirty="0" smtClean="0"/>
              </a:p>
              <a:p>
                <a:pPr marL="457200" lvl="1" indent="0" algn="ctr">
                  <a:buNone/>
                </a:pPr>
                <a:r>
                  <a:rPr lang="en-US" sz="2800" b="0" dirty="0" smtClean="0"/>
                  <a:t>From previous slide: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1" i="0" smtClean="0">
                            <a:latin typeface="Cambria Math" charset="0"/>
                          </a:rPr>
                          <m:t>𝐖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11</m:t>
                        </m:r>
                      </m:sub>
                    </m:sSub>
                    <m:r>
                      <a:rPr lang="en-US" sz="2800" b="0" i="1" smtClean="0">
                        <a:latin typeface="Cambria Math" charset="0"/>
                      </a:rPr>
                      <m:t>𝛽</m:t>
                    </m:r>
                    <m:r>
                      <a:rPr lang="en-US" sz="2800" b="0" i="1" smtClean="0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12</m:t>
                        </m:r>
                      </m:sub>
                    </m:sSub>
                    <m:r>
                      <a:rPr lang="en-US" sz="2800" b="0" i="1" smtClean="0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𝛾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12</m:t>
                        </m:r>
                      </m:sub>
                    </m:sSub>
                    <m:r>
                      <a:rPr lang="en-US" sz="2800" b="0" i="1" smtClean="0">
                        <a:latin typeface="Cambria Math" charset="0"/>
                      </a:rPr>
                      <m:t>=0</m:t>
                    </m:r>
                  </m:oMath>
                </a14:m>
                <a:endParaRPr lang="en-US" sz="2800" dirty="0" smtClean="0"/>
              </a:p>
              <a:p>
                <a:pPr marL="457200" lvl="1" indent="0" algn="ctr">
                  <a:buNone/>
                </a:pPr>
                <a:r>
                  <a:rPr lang="en-US" sz="2800" dirty="0"/>
                  <a:t> </a:t>
                </a:r>
                <a:endParaRPr lang="en-US" sz="2800" dirty="0" smtClean="0"/>
              </a:p>
              <a:p>
                <a:r>
                  <a:rPr lang="en-US" sz="3200" dirty="0" smtClean="0"/>
                  <a:t>We can further simplify our calculations using the following observations:</a:t>
                </a:r>
              </a:p>
              <a:p>
                <a:pPr lvl="1"/>
                <a:r>
                  <a:rPr lang="en-US" dirty="0" smtClean="0"/>
                  <a:t>The non-zero elements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dirty="0" smtClean="0"/>
                  <a:t> correspond to zero entry rows in </a:t>
                </a:r>
                <a:r>
                  <a:rPr lang="en-US" b="1" dirty="0" smtClean="0"/>
                  <a:t>W</a:t>
                </a:r>
                <a:r>
                  <a:rPr lang="en-US" dirty="0" smtClean="0"/>
                  <a:t> (i.e. the edges that should not be in the graph)</a:t>
                </a:r>
              </a:p>
              <a:p>
                <a:pPr lvl="1"/>
                <a:r>
                  <a:rPr lang="en-US" dirty="0" smtClean="0"/>
                  <a:t>Therefore, we can just remove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𝛾</m:t>
                    </m:r>
                  </m:oMath>
                </a14:m>
                <a:r>
                  <a:rPr lang="en-US" dirty="0" smtClean="0"/>
                  <a:t> altogether along with the corresponding rows in </a:t>
                </a:r>
                <a:r>
                  <a:rPr lang="en-US" b="1" dirty="0" smtClean="0"/>
                  <a:t>W</a:t>
                </a:r>
                <a:r>
                  <a:rPr lang="en-US" dirty="0" smtClean="0"/>
                  <a:t>, which gives us a new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11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∗</m:t>
                          </m:r>
                        </m:sup>
                      </m:sSubSup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charset="0"/>
                            </a:rPr>
                            <m:t>𝛽</m:t>
                          </m:r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 i="1">
                          <a:latin typeface="Cambria Math" charset="0"/>
                        </a:rPr>
                        <m:t>−</m:t>
                      </m:r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latin typeface="Cambria Math" charset="0"/>
                        </a:rPr>
                        <m:t>=0</m:t>
                      </m:r>
                      <m:r>
                        <a:rPr lang="en-US" b="0" i="0" smtClean="0">
                          <a:latin typeface="Cambria Math" charset="0"/>
                        </a:rPr>
                        <m:t>; 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𝛽</m:t>
                              </m:r>
                            </m:e>
                          </m:acc>
                        </m:e>
                        <m:sup>
                          <m:r>
                            <a:rPr lang="en-US">
                              <a:latin typeface="Cambria Math" charset="0"/>
                            </a:rPr>
                            <m:t>∗</m:t>
                          </m:r>
                        </m:sup>
                      </m:sSup>
                      <m:r>
                        <a:rPr lang="en-US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US">
                                  <a:latin typeface="Cambria Math" charset="0"/>
                                </a:rPr>
                                <m:t>11</m:t>
                              </m:r>
                            </m:sub>
                            <m:sup>
                              <m:r>
                                <a:rPr lang="en-US">
                                  <a:latin typeface="Cambria Math" charset="0"/>
                                </a:rPr>
                                <m:t>∗</m:t>
                              </m:r>
                            </m:sup>
                          </m:sSubSup>
                        </m:e>
                        <m:sup>
                          <m:r>
                            <a:rPr lang="en-US"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s</m:t>
                          </m:r>
                        </m:e>
                        <m:sub>
                          <m:r>
                            <a:rPr lang="en-US">
                              <a:latin typeface="Cambria Math" charset="0"/>
                            </a:rPr>
                            <m:t>12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∗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Using partitioned inverse formulas, we can show: 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22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12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bSup>
                    <m:r>
                      <a:rPr lang="en-US" i="1">
                        <a:latin typeface="Cambria Math" charset="0"/>
                      </a:rPr>
                      <m:t>𝛽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 smtClean="0"/>
                  <a:t>Also,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22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𝑠𝑖𝑛𝑐𝑒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𝑑𝑖𝑎𝑔𝑜𝑛𝑎𝑙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𝑜𝑓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Γ</m:t>
                    </m:r>
                    <m:r>
                      <a:rPr lang="en-US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is</m:t>
                    </m:r>
                    <m:r>
                      <a:rPr lang="en-US">
                        <a:latin typeface="Cambria Math" charset="0"/>
                      </a:rPr>
                      <m:t> 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530725"/>
              </a:xfrm>
              <a:blipFill rotWithShape="0">
                <a:blip r:embed="rId3"/>
                <a:stretch>
                  <a:fillRect l="-986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9A81-F08F-2249-861B-6DE045682E65}" type="slidenum">
              <a:rPr lang="en-US" smtClean="0"/>
              <a:t>14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0033000" y="4445000"/>
                <a:ext cx="2057400" cy="1090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Note: To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dirty="0" smtClean="0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1600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1600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sz="1600" b="0" i="1" dirty="0" smtClean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600" dirty="0" smtClean="0"/>
                  <a:t> we pad it with 0s in the algorithm (more on next slide)</a:t>
                </a:r>
                <a:endParaRPr lang="en-US" sz="16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3000" y="4445000"/>
                <a:ext cx="2057400" cy="1090491"/>
              </a:xfrm>
              <a:prstGeom prst="rect">
                <a:avLst/>
              </a:prstGeom>
              <a:blipFill rotWithShape="0">
                <a:blip r:embed="rId4"/>
                <a:stretch>
                  <a:fillRect l="-1780" b="-6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35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105987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 algn="ctr">
                  <a:buNone/>
                </a:pPr>
                <a:r>
                  <a:rPr lang="en-US" b="0" dirty="0" smtClean="0"/>
                  <a:t>A modified regression algorithm for estimation of an undirected </a:t>
                </a:r>
                <a:r>
                  <a:rPr lang="en-US" b="0" dirty="0" err="1" smtClean="0"/>
                  <a:t>Gaussan</a:t>
                </a:r>
                <a:r>
                  <a:rPr lang="en-US" b="0" dirty="0" smtClean="0"/>
                  <a:t> graphical model with known structure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Initialize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𝑾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1" i="1" smtClean="0">
                        <a:latin typeface="Cambria Math" charset="0"/>
                      </a:rPr>
                      <m:t>𝑺</m:t>
                    </m:r>
                  </m:oMath>
                </a14:m>
                <a:endParaRPr lang="en-US" b="1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Repeat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𝑗</m:t>
                    </m:r>
                    <m:r>
                      <a:rPr lang="en-US" b="0" i="1" smtClean="0">
                        <a:latin typeface="Cambria Math" charset="0"/>
                      </a:rPr>
                      <m:t>=1,2,…,</m:t>
                    </m:r>
                    <m:r>
                      <a:rPr lang="en-US" b="0" i="1" smtClean="0"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dirty="0" smtClean="0"/>
                  <a:t> until convergence:</a:t>
                </a:r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US" dirty="0" smtClean="0"/>
                  <a:t>Partition the matrix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charset="0"/>
                      </a:rPr>
                      <m:t>𝐖</m:t>
                    </m:r>
                  </m:oMath>
                </a14:m>
                <a:r>
                  <a:rPr lang="en-US" b="1" dirty="0" smtClean="0"/>
                  <a:t> </a:t>
                </a:r>
                <a:r>
                  <a:rPr lang="en-US" dirty="0" smtClean="0"/>
                  <a:t>into part 1: all but the </a:t>
                </a:r>
                <a:r>
                  <a:rPr lang="en-US" i="1" dirty="0" err="1" smtClean="0"/>
                  <a:t>j</a:t>
                </a:r>
                <a:r>
                  <a:rPr lang="en-US" dirty="0" err="1" smtClean="0"/>
                  <a:t>th</a:t>
                </a:r>
                <a:r>
                  <a:rPr lang="en-US" dirty="0" smtClean="0"/>
                  <a:t> row and column, and part 2: the </a:t>
                </a:r>
                <a:r>
                  <a:rPr lang="en-US" i="1" dirty="0" err="1" smtClean="0"/>
                  <a:t>j</a:t>
                </a:r>
                <a:r>
                  <a:rPr lang="en-US" dirty="0" err="1" smtClean="0"/>
                  <a:t>th</a:t>
                </a:r>
                <a:r>
                  <a:rPr lang="en-US" dirty="0" smtClean="0"/>
                  <a:t> row and column.</a:t>
                </a:r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US" dirty="0" smtClean="0"/>
                  <a:t>Solve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1" i="0" smtClean="0">
                            <a:latin typeface="Cambria Math" charset="0"/>
                          </a:rPr>
                          <m:t>𝐖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1" smtClean="0">
                            <a:latin typeface="Cambria Math" charset="0"/>
                          </a:rPr>
                          <m:t>s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12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charset="0"/>
                      </a:rPr>
                      <m:t>−0</m:t>
                    </m:r>
                  </m:oMath>
                </a14:m>
                <a:r>
                  <a:rPr lang="en-US" dirty="0" smtClean="0"/>
                  <a:t> for the unconstrained edge parameters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 smtClean="0"/>
                  <a:t>, using the reduced system of equations as in </a:t>
                </a:r>
                <a:r>
                  <a:rPr lang="en-US" dirty="0" err="1" smtClean="0"/>
                  <a:t>xxxx</a:t>
                </a:r>
                <a:r>
                  <a:rPr lang="en-US" dirty="0" smtClean="0"/>
                  <a:t>. Obtain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e>
                    </m:acc>
                  </m:oMath>
                </a14:m>
                <a:r>
                  <a:rPr lang="en-US" dirty="0" smtClean="0"/>
                  <a:t> by padding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p>
                        <m:r>
                          <a:rPr lang="en-US" b="0" i="1" dirty="0" smtClean="0">
                            <a:latin typeface="Cambria Math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 smtClean="0"/>
                  <a:t> with zeros in the appropriate positions.</a:t>
                </a:r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US" dirty="0" smtClean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charset="0"/>
                          </a:rPr>
                          <m:t>𝐖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11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e>
                    </m:acc>
                  </m:oMath>
                </a14:m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In the final cycle (for each </a:t>
                </a:r>
                <a:r>
                  <a:rPr lang="en-US" i="1" dirty="0" smtClean="0"/>
                  <a:t>j</a:t>
                </a:r>
                <a:r>
                  <a:rPr lang="en-US" dirty="0" smtClean="0"/>
                  <a:t>) 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=−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e>
                    </m:acc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∙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dirty="0" smtClean="0"/>
                  <a:t>, 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22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12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bSup>
                    <m:acc>
                      <m:accPr>
                        <m:chr m:val="̂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e>
                    </m:acc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105987"/>
              </a:xfrm>
              <a:blipFill rotWithShape="0">
                <a:blip r:embed="rId2"/>
                <a:stretch>
                  <a:fillRect l="-1101" t="-3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1"/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/>
              <a:lstStyle/>
              <a:p>
                <a:pPr algn="ctr"/>
                <a:r>
                  <a:rPr lang="en-US" dirty="0" smtClean="0"/>
                  <a:t>Solving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𝑊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Θ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 smtClean="0"/>
                  <a:t> with modified regression – </a:t>
                </a:r>
                <a:r>
                  <a:rPr lang="en-US" b="1" dirty="0" smtClean="0"/>
                  <a:t>Algorithm</a:t>
                </a:r>
                <a:endParaRPr lang="en-US" b="1" dirty="0"/>
              </a:p>
            </p:txBody>
          </p:sp>
        </mc:Choice>
        <mc:Fallback xmlns="">
          <p:sp>
            <p:nvSpPr>
              <p:cNvPr id="4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 rotWithShape="0">
                <a:blip r:embed="rId3"/>
                <a:stretch>
                  <a:fillRect t="-12903" b="-21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9A81-F08F-2249-861B-6DE045682E6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35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9A81-F08F-2249-861B-6DE045682E6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091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Gaussian Graphic Models with </a:t>
            </a:r>
            <a:r>
              <a:rPr lang="en-US" i="1" dirty="0" smtClean="0"/>
              <a:t>Unknown </a:t>
            </a:r>
            <a:r>
              <a:rPr lang="en-US" dirty="0" smtClean="0"/>
              <a:t>Structure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Must estimate both graph structure and edge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9A81-F08F-2249-861B-6DE045682E6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09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Estimation of Graph Structure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 smtClean="0">
                    <a:latin typeface="Cambria Math" charset="0"/>
                  </a:rPr>
                  <a:t>Usually we can’t directly observe the structure of the graph from the data</a:t>
                </a:r>
              </a:p>
              <a:p>
                <a:pPr lvl="1"/>
                <a:r>
                  <a:rPr lang="en-US" dirty="0">
                    <a:latin typeface="Cambria Math" charset="0"/>
                  </a:rPr>
                  <a:t>U</a:t>
                </a:r>
                <a:r>
                  <a:rPr lang="en-US" b="0" dirty="0" smtClean="0">
                    <a:latin typeface="Cambria Math" charset="0"/>
                  </a:rPr>
                  <a:t>se a parameter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b="0" dirty="0" smtClean="0">
                    <a:latin typeface="Cambria Math" charset="0"/>
                  </a:rPr>
                  <a:t> to decide the necessary strength of a relationship to justify an edge</a:t>
                </a:r>
              </a:p>
              <a:p>
                <a:pPr lvl="1"/>
                <a:r>
                  <a:rPr lang="en-US" dirty="0" smtClean="0">
                    <a:latin typeface="Cambria Math" charset="0"/>
                  </a:rPr>
                  <a:t>There are different approaches for estimating the graph structure, but the algorithm we’ll focus on uses LASSO regression </a:t>
                </a:r>
                <a:endParaRPr lang="en-US" b="0" dirty="0" smtClean="0">
                  <a:latin typeface="Cambria Math" charset="0"/>
                </a:endParaRPr>
              </a:p>
              <a:p>
                <a:r>
                  <a:rPr lang="en-US" dirty="0" smtClean="0">
                    <a:latin typeface="Cambria Math" charset="0"/>
                  </a:rPr>
                  <a:t>Our approach is to estimate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charset="0"/>
                      </a:rPr>
                      <m:t>𝚯</m:t>
                    </m:r>
                  </m:oMath>
                </a14:m>
                <a:r>
                  <a:rPr lang="en-US" dirty="0" smtClean="0">
                    <a:latin typeface="Cambria Math" charset="0"/>
                  </a:rPr>
                  <a:t> and take the non-zero elements to be edges</a:t>
                </a:r>
                <a:endParaRPr lang="en-US" dirty="0">
                  <a:latin typeface="Cambria Math" charset="0"/>
                </a:endParaRPr>
              </a:p>
              <a:p>
                <a:r>
                  <a:rPr lang="en-US" b="0" dirty="0" smtClean="0"/>
                  <a:t>We start with maximizing the penalized LLH (as in the last section):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det</m:t>
                              </m:r>
                            </m:fName>
                            <m:e>
                              <m:r>
                                <a:rPr lang="en-US" b="1" i="0" smtClean="0">
                                  <a:latin typeface="Cambria Math" charset="0"/>
                                </a:rPr>
                                <m:t>𝚯</m:t>
                              </m:r>
                            </m:e>
                          </m:func>
                          <m:r>
                            <a:rPr lang="en-US" b="0" i="0" smtClean="0">
                              <a:latin typeface="Cambria Math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trace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charset="0"/>
                                </a:rPr>
                                <m:t>𝑺</m:t>
                              </m:r>
                              <m:r>
                                <a:rPr lang="en-US" b="1" i="0" smtClean="0">
                                  <a:latin typeface="Cambria Math" charset="0"/>
                                </a:rPr>
                                <m:t>𝚯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1" i="0" smtClean="0">
                                          <a:latin typeface="Cambria Math" charset="0"/>
                                        </a:rPr>
                                        <m:t>𝚯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b="0" dirty="0" smtClean="0"/>
                  <a:t>With gradient equation: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1" i="0" smtClean="0">
                              <a:latin typeface="Cambria Math" charset="0"/>
                            </a:rPr>
                            <m:t>𝚯</m:t>
                          </m:r>
                        </m:e>
                        <m:sup>
                          <m:r>
                            <a:rPr lang="en-US" b="0" i="1" smtClean="0"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</a:rPr>
                        <m:t>𝑆</m:t>
                      </m:r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</a:rPr>
                        <m:t>𝜆</m:t>
                      </m:r>
                      <m:r>
                        <a:rPr lang="en-US" b="0" i="1" smtClean="0">
                          <a:latin typeface="Cambria Math" charset="0"/>
                        </a:rPr>
                        <m:t>∗</m:t>
                      </m:r>
                      <m:r>
                        <a:rPr lang="en-US" b="0" i="1" smtClean="0">
                          <a:latin typeface="Cambria Math" charset="0"/>
                        </a:rPr>
                        <m:t>𝑆𝑖𝑔𝑛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1" i="0" smtClean="0">
                              <a:latin typeface="Cambria Math" charset="0"/>
                            </a:rPr>
                            <m:t>𝚯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b="0" dirty="0" smtClean="0"/>
              </a:p>
              <a:p>
                <a:endParaRPr lang="en-US" b="0" i="1" dirty="0" smtClean="0">
                  <a:latin typeface="Cambria Math" charset="0"/>
                </a:endParaRPr>
              </a:p>
              <a:p>
                <a:r>
                  <a:rPr lang="en-US" b="0" dirty="0" smtClean="0"/>
                  <a:t>Our iterative equation, after partitioning our matrices is:</a:t>
                </a:r>
              </a:p>
              <a:p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𝛽</m:t>
                      </m:r>
                      <m:r>
                        <a:rPr lang="en-US" b="0" i="1" smtClean="0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+</m:t>
                      </m:r>
                      <m:r>
                        <a:rPr lang="en-US" b="0" i="1" smtClean="0">
                          <a:latin typeface="Cambria Math" charset="0"/>
                        </a:rPr>
                        <m:t>𝜆</m:t>
                      </m:r>
                      <m:r>
                        <a:rPr lang="en-US" b="0" i="1" smtClean="0">
                          <a:latin typeface="Cambria Math" charset="0"/>
                        </a:rPr>
                        <m:t>∗</m:t>
                      </m:r>
                      <m:r>
                        <a:rPr lang="en-US" b="0" i="1" smtClean="0">
                          <a:latin typeface="Cambria Math" charset="0"/>
                        </a:rPr>
                        <m:t>𝑆𝑖𝑔𝑛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696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9A81-F08F-2249-861B-6DE045682E65}" type="slidenum">
              <a:rPr lang="en-US" smtClean="0"/>
              <a:t>18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379033" y="3590207"/>
                <a:ext cx="1756635" cy="369332"/>
              </a:xfrm>
              <a:prstGeom prst="rect">
                <a:avLst/>
              </a:prstGeom>
              <a:noFill/>
              <a:ln>
                <a:solidFill>
                  <a:srgbClr val="41719C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norm</m:t>
                    </m:r>
                  </m:oMath>
                </a14:m>
                <a:r>
                  <a:rPr lang="en-US" dirty="0" smtClean="0"/>
                  <a:t> penalty</a:t>
                </a:r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9033" y="3590207"/>
                <a:ext cx="1756635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92063" r="-2069" b="-114286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/>
          <p:cNvSpPr/>
          <p:nvPr/>
        </p:nvSpPr>
        <p:spPr>
          <a:xfrm>
            <a:off x="7060442" y="3537647"/>
            <a:ext cx="907415" cy="446524"/>
          </a:xfrm>
          <a:prstGeom prst="roundRect">
            <a:avLst>
              <a:gd name="adj" fmla="val 478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5" idx="1"/>
          </p:cNvCxnSpPr>
          <p:nvPr/>
        </p:nvCxnSpPr>
        <p:spPr>
          <a:xfrm flipH="1">
            <a:off x="8057603" y="3774873"/>
            <a:ext cx="321430" cy="0"/>
          </a:xfrm>
          <a:prstGeom prst="straightConnector1">
            <a:avLst/>
          </a:prstGeom>
          <a:ln w="22225">
            <a:solidFill>
              <a:srgbClr val="4171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382058" y="4104815"/>
                <a:ext cx="2148629" cy="710707"/>
              </a:xfrm>
              <a:prstGeom prst="rect">
                <a:avLst/>
              </a:prstGeom>
              <a:noFill/>
              <a:ln>
                <a:solidFill>
                  <a:srgbClr val="41719C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𝑆𝑖𝑔𝑛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𝜖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−1,1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en-US" b="0" i="1" dirty="0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∀ 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≠0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58" y="4104815"/>
                <a:ext cx="2148629" cy="710707"/>
              </a:xfrm>
              <a:prstGeom prst="rect">
                <a:avLst/>
              </a:prstGeom>
              <a:blipFill rotWithShape="0">
                <a:blip r:embed="rId4"/>
                <a:stretch>
                  <a:fillRect t="-44538" b="-57983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ounded Rectangle 11"/>
          <p:cNvSpPr/>
          <p:nvPr/>
        </p:nvSpPr>
        <p:spPr>
          <a:xfrm>
            <a:off x="6135974" y="4271568"/>
            <a:ext cx="1619493" cy="383217"/>
          </a:xfrm>
          <a:prstGeom prst="roundRect">
            <a:avLst>
              <a:gd name="adj" fmla="val 478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1" idx="1"/>
          </p:cNvCxnSpPr>
          <p:nvPr/>
        </p:nvCxnSpPr>
        <p:spPr>
          <a:xfrm flipH="1" flipV="1">
            <a:off x="7947902" y="4456775"/>
            <a:ext cx="434156" cy="3394"/>
          </a:xfrm>
          <a:prstGeom prst="straightConnector1">
            <a:avLst/>
          </a:prstGeom>
          <a:ln w="22225">
            <a:solidFill>
              <a:srgbClr val="4171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8253545" y="5387992"/>
            <a:ext cx="29332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Note: If this equation doesn’t make sense, go back to the last section and check to make sure you understand it. The logic on this slide follows from the last section.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1663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Penalized LLH implies LASSO 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12486" cy="4204114"/>
              </a:xfrm>
            </p:spPr>
            <p:txBody>
              <a:bodyPr>
                <a:normAutofit fontScale="62500" lnSpcReduction="20000"/>
              </a:bodyPr>
              <a:lstStyle/>
              <a:p>
                <a:r>
                  <a:rPr lang="en-US" dirty="0" smtClean="0">
                    <a:latin typeface="Cambria Math" charset="0"/>
                  </a:rPr>
                  <a:t>Now for a key insight, this equation is exactly equivalent to estimating equations for a LASSO regression!</a:t>
                </a:r>
              </a:p>
              <a:p>
                <a:endParaRPr lang="en-US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11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𝛽</m:t>
                      </m:r>
                      <m:r>
                        <a:rPr lang="en-US" i="1">
                          <a:latin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𝜆</m:t>
                      </m:r>
                      <m:r>
                        <a:rPr lang="en-US" i="1">
                          <a:latin typeface="Cambria Math" charset="0"/>
                        </a:rPr>
                        <m:t>∗</m:t>
                      </m:r>
                      <m:r>
                        <a:rPr lang="en-US" i="1">
                          <a:latin typeface="Cambria Math" charset="0"/>
                        </a:rPr>
                        <m:t>𝑆𝑖𝑔𝑛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𝛽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  <a:p>
                <a:endParaRPr lang="en-US" dirty="0" smtClean="0">
                  <a:latin typeface="Cambria Math" charset="0"/>
                </a:endParaRPr>
              </a:p>
              <a:p>
                <a:r>
                  <a:rPr lang="en-US" dirty="0" smtClean="0">
                    <a:latin typeface="Cambria Math" charset="0"/>
                  </a:rPr>
                  <a:t>Turning out attention to LASSO, let </a:t>
                </a:r>
                <a:r>
                  <a:rPr lang="en-US" b="1" dirty="0" smtClean="0">
                    <a:latin typeface="Cambria Math" charset="0"/>
                  </a:rPr>
                  <a:t>y</a:t>
                </a:r>
                <a:r>
                  <a:rPr lang="en-US" dirty="0" smtClean="0">
                    <a:latin typeface="Cambria Math" charset="0"/>
                  </a:rPr>
                  <a:t> be the variable we want to predict and </a:t>
                </a:r>
                <a:r>
                  <a:rPr lang="en-US" b="1" dirty="0" smtClean="0">
                    <a:latin typeface="Cambria Math" charset="0"/>
                  </a:rPr>
                  <a:t>Z</a:t>
                </a:r>
                <a:r>
                  <a:rPr lang="en-US" dirty="0" smtClean="0">
                    <a:latin typeface="Cambria Math" charset="0"/>
                  </a:rPr>
                  <a:t> be the matrix containing the variables to predict why (columns) and observations (rows)</a:t>
                </a:r>
              </a:p>
              <a:p>
                <a:pPr lvl="1"/>
                <a:r>
                  <a:rPr lang="en-US" dirty="0" smtClean="0">
                    <a:latin typeface="Cambria Math" charset="0"/>
                  </a:rPr>
                  <a:t>Then Lasso minimizes:</a:t>
                </a:r>
                <a:endParaRPr lang="en-US" dirty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charset="0"/>
                                </a:rPr>
                                <m:t>𝒚</m:t>
                              </m:r>
                              <m:r>
                                <a:rPr lang="en-US" b="1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en-US" b="1" i="1">
                                  <a:latin typeface="Cambria Math" charset="0"/>
                                </a:rPr>
                                <m:t>𝒁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𝛽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charset="0"/>
                            </a:rPr>
                            <m:t>𝒚</m:t>
                          </m:r>
                          <m:r>
                            <a:rPr lang="en-US" b="1" i="1">
                              <a:latin typeface="Cambria Math" charset="0"/>
                            </a:rPr>
                            <m:t>−</m:t>
                          </m:r>
                          <m:r>
                            <a:rPr lang="en-US" b="1" i="1">
                              <a:latin typeface="Cambria Math" charset="0"/>
                            </a:rPr>
                            <m:t>𝒁</m:t>
                          </m:r>
                          <m:r>
                            <a:rPr lang="en-US" i="1">
                              <a:latin typeface="Cambria Math" charset="0"/>
                            </a:rPr>
                            <m:t>𝛽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+</m:t>
                      </m:r>
                      <m:r>
                        <a:rPr lang="en-US" i="1">
                          <a:latin typeface="Cambria Math" charset="0"/>
                        </a:rPr>
                        <m:t>𝜆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i="1" dirty="0" smtClean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𝑍</m:t>
                    </m:r>
                    <m:r>
                      <a:rPr lang="en-US" i="1">
                        <a:latin typeface="Cambria Math" charset="0"/>
                      </a:rPr>
                      <m:t>𝛽</m:t>
                    </m:r>
                    <m:r>
                      <a:rPr lang="en-US" i="1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𝑦</m:t>
                    </m:r>
                    <m:r>
                      <a:rPr lang="en-US" i="1">
                        <a:latin typeface="Cambria Math" charset="0"/>
                      </a:rPr>
                      <m:t>+</m:t>
                    </m:r>
                    <m:r>
                      <a:rPr lang="en-US" i="1">
                        <a:latin typeface="Cambria Math" charset="0"/>
                      </a:rPr>
                      <m:t>𝜆</m:t>
                    </m:r>
                    <m:r>
                      <a:rPr lang="en-US" i="1">
                        <a:latin typeface="Cambria Math" charset="0"/>
                      </a:rPr>
                      <m:t>∗</m:t>
                    </m:r>
                    <m:r>
                      <a:rPr lang="en-US" i="1">
                        <a:latin typeface="Cambria Math" charset="0"/>
                      </a:rPr>
                      <m:t>𝑆𝑖𝑔𝑛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𝛽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marL="0" indent="0" algn="ctr">
                  <a:buNone/>
                </a:pPr>
                <a:r>
                  <a:rPr lang="en-US" sz="3800" dirty="0"/>
                  <a:t>(17.26)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800" i="1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3800" i="1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a:rPr lang="en-US" sz="3800" i="1">
                                <a:latin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3800" i="1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3800" i="1">
                        <a:latin typeface="Cambria Math" charset="0"/>
                        <a:ea typeface="Cambria Math" charset="0"/>
                        <a:cs typeface="Cambria Math" charset="0"/>
                      </a:rPr>
                      <m:t>←</m:t>
                    </m:r>
                    <m:f>
                      <m:fPr>
                        <m:ctrlPr>
                          <a:rPr lang="en-US" sz="3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sz="38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𝑆</m:t>
                        </m:r>
                        <m:d>
                          <m:dPr>
                            <m:ctrlPr>
                              <a:rPr lang="en-US" sz="3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800" i="1" smtClean="0">
                                    <a:solidFill>
                                      <a:srgbClr val="41719C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3800" i="1">
                                    <a:solidFill>
                                      <a:srgbClr val="41719C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3800" i="1">
                                    <a:solidFill>
                                      <a:srgbClr val="41719C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12</m:t>
                                </m:r>
                                <m:r>
                                  <a:rPr lang="en-US" sz="3800" i="1">
                                    <a:solidFill>
                                      <a:srgbClr val="41719C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sz="3800" i="1">
                                <a:solidFill>
                                  <a:srgbClr val="41719C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3800" i="1">
                                    <a:solidFill>
                                      <a:srgbClr val="41719C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 sz="3800">
                                    <a:solidFill>
                                      <a:srgbClr val="41719C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sz="3800" i="1">
                                    <a:solidFill>
                                      <a:srgbClr val="41719C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𝑘</m:t>
                                </m:r>
                                <m:r>
                                  <a:rPr lang="en-US" sz="3800" i="1">
                                    <a:solidFill>
                                      <a:srgbClr val="41719C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≠</m:t>
                                </m:r>
                                <m:r>
                                  <a:rPr lang="en-US" sz="3800" i="1">
                                    <a:solidFill>
                                      <a:srgbClr val="41719C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3800" i="1">
                                    <a:solidFill>
                                      <a:srgbClr val="41719C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sz="3800" i="1">
                                    <a:solidFill>
                                      <a:srgbClr val="41719C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sz="3800" i="1">
                                    <a:solidFill>
                                      <a:srgbClr val="41719C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𝑘𝑗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sz="3800" i="1">
                                    <a:solidFill>
                                      <a:srgbClr val="41719C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3800" i="1">
                                        <a:solidFill>
                                          <a:srgbClr val="41719C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3800" i="1">
                                        <a:solidFill>
                                          <a:srgbClr val="41719C"/>
                                        </a:solidFill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3800" i="1">
                                    <a:solidFill>
                                      <a:srgbClr val="41719C"/>
                                    </a:solidFill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3800" b="1" i="1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,</m:t>
                            </m:r>
                            <m:r>
                              <a:rPr lang="en-US" sz="3800" b="1" i="1" smtClean="0">
                                <a:solidFill>
                                  <a:srgbClr val="7030A0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    </m:t>
                            </m:r>
                            <m:r>
                              <a:rPr lang="en-US" sz="3800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𝜆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sz="3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sz="3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38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𝑗𝑗</m:t>
                            </m:r>
                          </m:sub>
                        </m:sSub>
                      </m:den>
                    </m:f>
                  </m:oMath>
                </a14:m>
                <a:endParaRPr lang="en-US" sz="3800" dirty="0"/>
              </a:p>
              <a:p>
                <a:pPr lvl="1"/>
                <a:r>
                  <a:rPr lang="en-US" dirty="0"/>
                  <a:t>Where </a:t>
                </a:r>
                <a:r>
                  <a:rPr lang="en-US" i="1" dirty="0"/>
                  <a:t>S</a:t>
                </a:r>
                <a:r>
                  <a:rPr lang="en-US" dirty="0"/>
                  <a:t> is the soft-threshold operator: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𝑆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rgbClr val="41719C"/>
                            </a:solidFill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 </m:t>
                        </m:r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𝑠𝑖𝑔𝑛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 smtClean="0">
                            <a:solidFill>
                              <a:srgbClr val="41719C"/>
                            </a:solidFill>
                            <a:latin typeface="Cambria Math" charset="0"/>
                          </a:rPr>
                          <m:t>𝑥</m:t>
                        </m:r>
                      </m:e>
                    </m:d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i="1">
                                <a:latin typeface="Cambria Math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 smtClean="0">
                                    <a:solidFill>
                                      <a:srgbClr val="41719C"/>
                                    </a:solidFill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i="1" smtClean="0">
                                <a:solidFill>
                                  <a:schemeClr val="accent2"/>
                                </a:solidFill>
                                <a:latin typeface="Cambria Math" charset="0"/>
                              </a:rPr>
                              <m:t>𝑡</m:t>
                            </m:r>
                          </m:e>
                        </m:d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+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12486" cy="4204114"/>
              </a:xfrm>
              <a:blipFill rotWithShape="0">
                <a:blip r:embed="rId2"/>
                <a:stretch>
                  <a:fillRect l="-391" t="-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ounded Rectangle 7"/>
          <p:cNvSpPr/>
          <p:nvPr/>
        </p:nvSpPr>
        <p:spPr>
          <a:xfrm>
            <a:off x="9382868" y="4310698"/>
            <a:ext cx="2282189" cy="1193981"/>
          </a:xfrm>
          <a:prstGeom prst="roundRect">
            <a:avLst>
              <a:gd name="adj" fmla="val 5433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774444" y="4321948"/>
            <a:ext cx="608423" cy="1182731"/>
          </a:xfrm>
          <a:prstGeom prst="roundRect">
            <a:avLst>
              <a:gd name="adj" fmla="val 5433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9226658" y="4711563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=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/>
              <p:cNvSpPr/>
              <p:nvPr/>
            </p:nvSpPr>
            <p:spPr>
              <a:xfrm>
                <a:off x="8824656" y="4517918"/>
                <a:ext cx="457200" cy="787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4656" y="4517918"/>
                <a:ext cx="457200" cy="78740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9853960" y="4722895"/>
            <a:ext cx="312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+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8535186" y="3752999"/>
                <a:ext cx="2791428" cy="5398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0" dirty="0" smtClean="0"/>
                  <a:t>    First equation</a:t>
                </a:r>
                <a:r>
                  <a:rPr lang="en-US" sz="1400" b="0" smtClean="0"/>
                  <a:t>:</a:t>
                </a:r>
                <a:r>
                  <a:rPr lang="en-US" sz="1400"/>
                  <a:t> </a:t>
                </a:r>
                <a:endParaRPr lang="en-US" sz="1400" b="0" i="1" smtClean="0">
                  <a:latin typeface="Cambria Math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1400" b="0" i="1" smtClean="0">
                          <a:latin typeface="Cambria Math" charset="0"/>
                        </a:rPr>
                        <m:t>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1400" b="0" i="1" smtClean="0">
                          <a:latin typeface="Cambria Math" charset="0"/>
                        </a:rPr>
                        <m:t>+…+</m:t>
                      </m:r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𝑧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1</m:t>
                          </m:r>
                          <m:r>
                            <a:rPr lang="en-US" sz="1400" b="0" i="1" smtClean="0">
                              <a:latin typeface="Cambria Math" charset="0"/>
                            </a:rPr>
                            <m:t>𝑝</m:t>
                          </m:r>
                        </m:sub>
                      </m:sSub>
                      <m:sSub>
                        <m:sSubPr>
                          <m:ctrlPr>
                            <a:rPr lang="en-US" sz="14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sz="1400" b="0" dirty="0" smtClean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5186" y="3752999"/>
                <a:ext cx="2791428" cy="539828"/>
              </a:xfrm>
              <a:prstGeom prst="rect">
                <a:avLst/>
              </a:prstGeom>
              <a:blipFill rotWithShape="0">
                <a:blip r:embed="rId4"/>
                <a:stretch>
                  <a:fillRect t="-1136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9509481" y="4517918"/>
                <a:ext cx="411480" cy="787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9481" y="4517918"/>
                <a:ext cx="411480" cy="787400"/>
              </a:xfrm>
              <a:prstGeom prst="rect">
                <a:avLst/>
              </a:prstGeom>
              <a:blipFill rotWithShape="0">
                <a:blip r:embed="rId5"/>
                <a:stretch>
                  <a:fillRect l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10092245" y="4517918"/>
                <a:ext cx="411480" cy="787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2245" y="4517918"/>
                <a:ext cx="411480" cy="787400"/>
              </a:xfrm>
              <a:prstGeom prst="rect">
                <a:avLst/>
              </a:prstGeom>
              <a:blipFill rotWithShape="0">
                <a:blip r:embed="rId6"/>
                <a:stretch>
                  <a:fillRect l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11144013" y="4529250"/>
                <a:ext cx="411480" cy="78740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charset="0"/>
                            </a:rPr>
                            <m:t>𝑍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44013" y="4529250"/>
                <a:ext cx="411480" cy="787400"/>
              </a:xfrm>
              <a:prstGeom prst="rect">
                <a:avLst/>
              </a:prstGeom>
              <a:blipFill rotWithShape="0">
                <a:blip r:embed="rId7"/>
                <a:stretch>
                  <a:fillRect l="-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>
            <a:off x="10484456" y="4722895"/>
            <a:ext cx="684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+ .. +</a:t>
            </a:r>
            <a:endParaRPr lang="en-US" dirty="0"/>
          </a:p>
        </p:txBody>
      </p:sp>
      <p:sp>
        <p:nvSpPr>
          <p:cNvPr id="33" name="Left Brace 32"/>
          <p:cNvSpPr/>
          <p:nvPr/>
        </p:nvSpPr>
        <p:spPr>
          <a:xfrm rot="5400000">
            <a:off x="9999772" y="2127475"/>
            <a:ext cx="439955" cy="2890612"/>
          </a:xfrm>
          <a:prstGeom prst="leftBrace">
            <a:avLst>
              <a:gd name="adj1" fmla="val 63971"/>
              <a:gd name="adj2" fmla="val 7046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A019A81-F08F-2249-861B-6DE045682E6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44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 to Undirected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5719763" cy="4746625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A graph can be represented by 2 types of objects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Nodes (aka vertices)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 smtClean="0"/>
              <a:t>Edges</a:t>
            </a:r>
          </a:p>
          <a:p>
            <a:r>
              <a:rPr lang="en-US" dirty="0" smtClean="0"/>
              <a:t>The edges represent relationships between the nodes and can (but not necessarily) have weights to quantify the strengths of the relationships</a:t>
            </a:r>
          </a:p>
          <a:p>
            <a:r>
              <a:rPr lang="en-US" dirty="0" smtClean="0"/>
              <a:t>Nodes can take on continuous or discrete values. We will cover both in this class</a:t>
            </a:r>
          </a:p>
          <a:p>
            <a:r>
              <a:rPr lang="en-US" dirty="0" smtClean="0"/>
              <a:t>Another type of graph is a </a:t>
            </a:r>
            <a:r>
              <a:rPr lang="en-US" i="1" dirty="0" smtClean="0"/>
              <a:t>directed graph</a:t>
            </a:r>
            <a:r>
              <a:rPr lang="en-US" dirty="0" smtClean="0"/>
              <a:t>, which we will not cover</a:t>
            </a:r>
          </a:p>
          <a:p>
            <a:pPr lvl="1"/>
            <a:r>
              <a:rPr lang="en-US" dirty="0" smtClean="0"/>
              <a:t>A Bayesian networks is a type of directed graph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7305" y="2014538"/>
            <a:ext cx="4509382" cy="4058444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9A81-F08F-2249-861B-6DE045682E6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8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224" y="1825625"/>
            <a:ext cx="5378523" cy="35648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Ridge and Lasso </a:t>
            </a:r>
            <a:r>
              <a:rPr lang="en-US" dirty="0"/>
              <a:t>R</a:t>
            </a:r>
            <a:r>
              <a:rPr lang="en-US" dirty="0" smtClean="0"/>
              <a:t>egression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6410739" cy="4631845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 algn="ctr">
                  <a:buNone/>
                </a:pPr>
                <a:r>
                  <a:rPr lang="en-US" dirty="0" smtClean="0"/>
                  <a:t>Techniques for multiple regression with (multi)collinearity</a:t>
                </a:r>
              </a:p>
              <a:p>
                <a:r>
                  <a:rPr lang="en-US" sz="2000" dirty="0" smtClean="0"/>
                  <a:t>Collinearity makes the predictor variables bias which results in large variance and poor estimates for linear reg.</a:t>
                </a:r>
                <a:endParaRPr lang="en-US" sz="2000" dirty="0" smtClean="0"/>
              </a:p>
              <a:p>
                <a:r>
                  <a:rPr lang="en-US" dirty="0" smtClean="0"/>
                  <a:t>Ridge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𝛽𝜖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sup>
                                </m:sSup>
                              </m:lim>
                            </m:limLow>
                          </m:fName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 i="1" smtClean="0">
                                            <a:latin typeface="Cambria Math" charset="0"/>
                                          </a:rPr>
                                          <m:t>𝒚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1" i="1" smtClean="0">
                                            <a:latin typeface="Cambria Math" charset="0"/>
                                          </a:rPr>
                                          <m:t>𝜷</m:t>
                                        </m:r>
                                        <m:r>
                                          <a:rPr lang="en-US" b="1" i="1" smtClean="0">
                                            <a:latin typeface="Cambria Math" charset="0"/>
                                          </a:rPr>
                                          <m:t>𝑿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𝜆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 i="1" smtClean="0">
                                            <a:latin typeface="Cambria Math" charset="0"/>
                                          </a:rPr>
                                          <m:t>𝜷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func>
                      </m:e>
                    </m:func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𝜆</m:t>
                    </m:r>
                  </m:oMath>
                </a14:m>
                <a:r>
                  <a:rPr lang="en-US" dirty="0" smtClean="0"/>
                  <a:t> </a:t>
                </a:r>
                <a:r>
                  <a:rPr lang="en-US" dirty="0" smtClean="0"/>
                  <a:t>penalizes very large values of coefficients,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𝛽</m:t>
                    </m:r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 smtClean="0"/>
                  <a:t> effectively imposing an upper bound on variance</a:t>
                </a:r>
              </a:p>
              <a:p>
                <a:pPr lvl="1"/>
                <a:r>
                  <a:rPr lang="en-US" dirty="0" smtClean="0"/>
                  <a:t>Subject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&lt;</m:t>
                    </m:r>
                    <m:r>
                      <a:rPr lang="en-US" b="0" i="1" smtClean="0">
                        <a:latin typeface="Cambria Math" charset="0"/>
                      </a:rPr>
                      <m:t>𝑐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LASSO – (</a:t>
                </a:r>
                <a:r>
                  <a:rPr lang="en-US" sz="1900" dirty="0" smtClean="0"/>
                  <a:t>Least Absolute Shrinkage and Selection Operator</a:t>
                </a:r>
                <a:r>
                  <a:rPr lang="en-US" dirty="0" smtClean="0"/>
                  <a:t>)</a:t>
                </a:r>
              </a:p>
              <a:p>
                <a:pPr marL="685800" lvl="2">
                  <a:spcBef>
                    <a:spcPts val="1000"/>
                  </a:spcBef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400" i="1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2400"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sz="2400" i="1">
                                    <a:latin typeface="Cambria Math" charset="0"/>
                                  </a:rPr>
                                  <m:t>𝛽𝜖</m:t>
                                </m:r>
                                <m:sSup>
                                  <m:sSupPr>
                                    <m:ctrlP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ℝ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𝑝</m:t>
                                    </m:r>
                                  </m:sup>
                                </m:sSup>
                              </m:lim>
                            </m:limLow>
                          </m:fName>
                          <m:e>
                            <m:sSubSup>
                              <m:sSubSup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400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1" i="1">
                                            <a:latin typeface="Cambria Math" charset="0"/>
                                          </a:rPr>
                                          <m:t>𝒚</m:t>
                                        </m:r>
                                        <m:r>
                                          <a:rPr lang="en-US" sz="2400" i="1">
                                            <a:latin typeface="Cambria Math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2400" b="1" i="1">
                                            <a:latin typeface="Cambria Math" charset="0"/>
                                          </a:rPr>
                                          <m:t>𝜷</m:t>
                                        </m:r>
                                        <m:r>
                                          <a:rPr lang="en-US" sz="2400" b="1" i="1">
                                            <a:latin typeface="Cambria Math" charset="0"/>
                                          </a:rPr>
                                          <m:t>𝑿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b>
                                <m:r>
                                  <a:rPr lang="en-US" sz="2400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sz="2400" i="1">
                                <a:latin typeface="Cambria Math" charset="0"/>
                              </a:rPr>
                              <m:t>+</m:t>
                            </m:r>
                            <m:r>
                              <a:rPr lang="en-US" sz="2400" i="1">
                                <a:latin typeface="Cambria Math" charset="0"/>
                              </a:rPr>
                              <m:t>𝜆</m:t>
                            </m:r>
                            <m:sSubSup>
                              <m:sSubSup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400" i="1">
                                        <a:latin typeface="Cambria Math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sz="2400" i="1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2400" b="1" i="1">
                                            <a:latin typeface="Cambria Math" charset="0"/>
                                          </a:rPr>
                                          <m:t>𝜷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rgbClr val="00B050"/>
                                    </a:solidFill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  <m:sup/>
                            </m:sSubSup>
                          </m:e>
                        </m:func>
                      </m:e>
                    </m:func>
                  </m:oMath>
                </a14:m>
                <a:endParaRPr lang="en-US" sz="2400" dirty="0" smtClean="0"/>
              </a:p>
              <a:p>
                <a:pPr marL="685800" lvl="2">
                  <a:spcBef>
                    <a:spcPts val="1000"/>
                  </a:spcBef>
                </a:pPr>
                <a:r>
                  <a:rPr lang="en-US" sz="2400" dirty="0" smtClean="0"/>
                  <a:t>Subject </a:t>
                </a:r>
                <a:r>
                  <a:rPr lang="en-US" sz="2400" dirty="0"/>
                  <a:t>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400">
                            <a:latin typeface="Cambria Math" charset="0"/>
                          </a:rPr>
                          <m:t>Σ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𝑗</m:t>
                        </m:r>
                        <m:r>
                          <a:rPr lang="en-US" sz="2400" i="1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latin typeface="Cambria Math" charset="0"/>
                          </a:rPr>
                          <m:t>𝑝</m:t>
                        </m:r>
                      </m:sup>
                    </m:sSubSup>
                    <m:r>
                      <a:rPr lang="en-US" sz="2400" b="0" i="1" smtClean="0">
                        <a:latin typeface="Cambria Math" charset="0"/>
                      </a:rPr>
                      <m:t>|</m:t>
                    </m:r>
                    <m:sSub>
                      <m:sSubPr>
                        <m:ctrlPr>
                          <a:rPr lang="en-US" sz="2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|</m:t>
                    </m:r>
                    <m:r>
                      <a:rPr lang="en-US" sz="2400" i="1">
                        <a:latin typeface="Cambria Math" charset="0"/>
                      </a:rPr>
                      <m:t>&lt;</m:t>
                    </m:r>
                    <m:r>
                      <a:rPr lang="en-US" sz="2400" i="1">
                        <a:latin typeface="Cambria Math" charset="0"/>
                      </a:rPr>
                      <m:t>𝑐</m:t>
                    </m:r>
                  </m:oMath>
                </a14:m>
                <a:endParaRPr lang="en-US" sz="2400" dirty="0"/>
              </a:p>
              <a:p>
                <a:endParaRPr lang="en-US" dirty="0" smtClean="0"/>
              </a:p>
              <a:p>
                <a:pPr lvl="1"/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6410739" cy="4631845"/>
              </a:xfrm>
              <a:blipFill rotWithShape="0">
                <a:blip r:embed="rId3"/>
                <a:stretch>
                  <a:fillRect l="-1522" t="-3289" r="-8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A019A81-F08F-2249-861B-6DE045682E65}" type="slidenum">
              <a:rPr lang="en-US" smtClean="0"/>
              <a:t>20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507897" y="921247"/>
            <a:ext cx="355158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</a:t>
            </a:r>
            <a:r>
              <a:rPr lang="en-US" sz="1600" dirty="0" smtClean="0"/>
              <a:t>ollinearity </a:t>
            </a:r>
            <a:r>
              <a:rPr lang="en-US" sz="1400" dirty="0" smtClean="0"/>
              <a:t>~ predictor variable can be linearly predicted by a set of other predicted variables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1205948" y="6705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32522" y="6457470"/>
            <a:ext cx="6063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More info on </a:t>
            </a:r>
            <a:r>
              <a:rPr lang="en-US" dirty="0"/>
              <a:t>collinearity: </a:t>
            </a:r>
            <a:r>
              <a:rPr lang="en-US" sz="1400" dirty="0"/>
              <a:t>https://</a:t>
            </a:r>
            <a:r>
              <a:rPr lang="en-US" sz="1400" dirty="0" err="1"/>
              <a:t>en.wikipedia.org</a:t>
            </a:r>
            <a:r>
              <a:rPr lang="en-US" sz="1400" dirty="0"/>
              <a:t>/wiki/Multicollinearity </a:t>
            </a:r>
          </a:p>
        </p:txBody>
      </p:sp>
    </p:spTree>
    <p:extLst>
      <p:ext uri="{BB962C8B-B14F-4D97-AF65-F5344CB8AC3E}">
        <p14:creationId xmlns:p14="http://schemas.microsoft.com/office/powerpoint/2010/main" val="141867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Graph Structures with Different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569" y="1497116"/>
            <a:ext cx="5104862" cy="5084961"/>
          </a:xfr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9A81-F08F-2249-861B-6DE045682E6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“Graphical Lasso”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Initialize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𝑊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𝑆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𝜆</m:t>
                    </m:r>
                    <m:r>
                      <a:rPr lang="en-US" b="0" i="1" smtClean="0">
                        <a:latin typeface="Cambria Math" charset="0"/>
                      </a:rPr>
                      <m:t>𝐼</m:t>
                    </m:r>
                  </m:oMath>
                </a14:m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Repeat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𝑗</m:t>
                    </m:r>
                    <m:r>
                      <a:rPr lang="en-US" b="0" i="1" smtClean="0">
                        <a:latin typeface="Cambria Math" charset="0"/>
                      </a:rPr>
                      <m:t>=1,2,…</m:t>
                    </m:r>
                    <m:r>
                      <a:rPr lang="en-US" b="0" i="1" smtClean="0">
                        <a:latin typeface="Cambria Math" charset="0"/>
                      </a:rPr>
                      <m:t>𝑝</m:t>
                    </m:r>
                    <m:r>
                      <a:rPr lang="en-US" b="0" i="1" smtClean="0">
                        <a:latin typeface="Cambria Math" charset="0"/>
                      </a:rPr>
                      <m:t>,1,2,…</m:t>
                    </m:r>
                    <m:r>
                      <a:rPr lang="en-US" b="0" i="1" smtClean="0">
                        <a:latin typeface="Cambria Math" charset="0"/>
                      </a:rPr>
                      <m:t>𝑝</m:t>
                    </m:r>
                    <m:r>
                      <a:rPr lang="en-US" b="0" i="1" smtClean="0">
                        <a:latin typeface="Cambria Math" charset="0"/>
                      </a:rPr>
                      <m:t>,…</m:t>
                    </m:r>
                  </m:oMath>
                </a14:m>
                <a:r>
                  <a:rPr lang="en-US" dirty="0" smtClean="0"/>
                  <a:t> until convergence:</a:t>
                </a:r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US" dirty="0" smtClean="0"/>
                  <a:t>Partition the matrix W into part 1: all but the </a:t>
                </a:r>
                <a:r>
                  <a:rPr lang="en-US" dirty="0" err="1" smtClean="0"/>
                  <a:t>jth</a:t>
                </a:r>
                <a:r>
                  <a:rPr lang="en-US" dirty="0" smtClean="0"/>
                  <a:t> row and column, and part 2: the </a:t>
                </a:r>
                <a:r>
                  <a:rPr lang="en-US" dirty="0" err="1" smtClean="0"/>
                  <a:t>jth</a:t>
                </a:r>
                <a:r>
                  <a:rPr lang="en-US" dirty="0" smtClean="0"/>
                  <a:t> row and column</a:t>
                </a:r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US" dirty="0" smtClean="0"/>
                  <a:t>Solve the estimating equations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𝛽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𝜆</m:t>
                    </m:r>
                    <m:r>
                      <a:rPr lang="en-US" b="0" i="1" smtClean="0">
                        <a:latin typeface="Cambria Math" charset="0"/>
                      </a:rPr>
                      <m:t>∗</m:t>
                    </m:r>
                    <m:r>
                      <a:rPr lang="en-US" b="0" i="1" smtClean="0">
                        <a:latin typeface="Cambria Math" charset="0"/>
                      </a:rPr>
                      <m:t>𝑆𝑖𝑔𝑛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 smtClean="0"/>
                  <a:t> using the cyclical coordinate-descent algorithm (17.26*******) for the modified lasso</a:t>
                </a:r>
              </a:p>
              <a:p>
                <a:pPr marL="971550" lvl="1" indent="-514350">
                  <a:buFont typeface="+mj-lt"/>
                  <a:buAutoNum type="alphaLcParenR"/>
                </a:pPr>
                <a:r>
                  <a:rPr lang="en-US" dirty="0" smtClean="0"/>
                  <a:t>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11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e>
                    </m:acc>
                  </m:oMath>
                </a14:m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In the final cycle (for each j) 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Θ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12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</a:rPr>
                      <m:t>=−</m:t>
                    </m:r>
                    <m:acc>
                      <m:accPr>
                        <m:chr m:val="̂"/>
                        <m:ctrlPr>
                          <a:rPr lang="en-US" b="0" i="1" dirty="0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𝛽</m:t>
                        </m:r>
                      </m:e>
                    </m:acc>
                    <m:r>
                      <a:rPr lang="en-US" b="0" i="1" dirty="0" smtClean="0">
                        <a:latin typeface="Cambria Math" charset="0"/>
                      </a:rPr>
                      <m:t>∗</m:t>
                    </m:r>
                    <m:sSub>
                      <m:sSubPr>
                        <m:ctrlPr>
                          <a:rPr lang="en-US" b="0" i="1" dirty="0" smtClean="0">
                            <a:latin typeface="Cambria Math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charset="0"/>
                              </a:rPr>
                              <m:t>Θ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dirty="0" smtClean="0"/>
                  <a:t>, with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Θ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22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12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bSup>
                    <m:acc>
                      <m:accPr>
                        <m:chr m:val="̂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𝛽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381" r="-58" b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9A81-F08F-2249-861B-6DE045682E65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400" y="6356350"/>
            <a:ext cx="107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Very fast!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565847" y="1555314"/>
                <a:ext cx="602848" cy="62952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5847" y="1555314"/>
                <a:ext cx="602848" cy="62952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1223714" y="1555314"/>
                <a:ext cx="282987" cy="62772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3714" y="1555314"/>
                <a:ext cx="282987" cy="627720"/>
              </a:xfrm>
              <a:prstGeom prst="rect">
                <a:avLst/>
              </a:prstGeom>
              <a:blipFill rotWithShape="0">
                <a:blip r:embed="rId4"/>
                <a:stretch>
                  <a:fillRect l="-20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0565847" y="2234764"/>
                <a:ext cx="602848" cy="26179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65847" y="2234764"/>
                <a:ext cx="602848" cy="2617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1223714" y="2234764"/>
                <a:ext cx="284042" cy="26179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200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1200" b="0" i="1" smtClean="0">
                              <a:latin typeface="Cambria Math" charset="0"/>
                            </a:rPr>
                            <m:t>𝑠</m:t>
                          </m:r>
                        </m:e>
                        <m:sub>
                          <m:r>
                            <a:rPr lang="en-US" sz="1200" b="0" i="1" smtClean="0">
                              <a:latin typeface="Cambria Math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23714" y="2234764"/>
                <a:ext cx="284042" cy="261799"/>
              </a:xfrm>
              <a:prstGeom prst="rect">
                <a:avLst/>
              </a:prstGeom>
              <a:blipFill rotWithShape="0">
                <a:blip r:embed="rId6"/>
                <a:stretch>
                  <a:fillRect l="-40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9811089" y="1835981"/>
                <a:ext cx="7547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𝑊</m:t>
                      </m:r>
                      <m:r>
                        <a:rPr lang="en-US" b="0" i="1" smtClean="0">
                          <a:latin typeface="Cambria Math" charset="0"/>
                        </a:rPr>
                        <m:t>=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1089" y="1835981"/>
                <a:ext cx="754758" cy="369332"/>
              </a:xfrm>
              <a:prstGeom prst="rect">
                <a:avLst/>
              </a:prstGeom>
              <a:blipFill rotWithShape="0">
                <a:blip r:embed="rId7"/>
                <a:stretch>
                  <a:fillRect t="-96721" b="-1196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016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Meinhausen</a:t>
            </a:r>
            <a:r>
              <a:rPr lang="en-US" dirty="0"/>
              <a:t> and </a:t>
            </a:r>
            <a:r>
              <a:rPr lang="en-US" dirty="0" err="1"/>
              <a:t>Bühlmann</a:t>
            </a:r>
            <a:r>
              <a:rPr lang="en-US" dirty="0"/>
              <a:t>, 2006)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 algn="ctr">
                  <a:buNone/>
                </a:pPr>
                <a:r>
                  <a:rPr lang="en-US" i="1" dirty="0" smtClean="0"/>
                  <a:t>High-Dimensional Graphs and Variables Selection with the LASSO</a:t>
                </a:r>
              </a:p>
              <a:p>
                <a:r>
                  <a:rPr lang="en-US" dirty="0" smtClean="0"/>
                  <a:t>Neighborhood selection (estimating structure) with LASSO on sparse, high dimensional graphs</a:t>
                </a:r>
              </a:p>
              <a:p>
                <a:r>
                  <a:rPr lang="en-US" dirty="0" smtClean="0"/>
                  <a:t>Empirically successful and consistent</a:t>
                </a:r>
                <a:endParaRPr lang="en-US" dirty="0"/>
              </a:p>
              <a:p>
                <a:r>
                  <a:rPr lang="en-US" dirty="0" smtClean="0"/>
                  <a:t>Optimal prediction characterized by: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𝜃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</a:rPr>
                            <m:t>𝛼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accent6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𝒜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: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=0,∀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∉</m:t>
                                  </m:r>
                                  <m:r>
                                    <a:rPr lang="en-US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𝒜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𝐸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𝑎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∈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solidFill>
                                                <a:srgbClr val="41719C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Γ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solidFill>
                                                    <a:srgbClr val="41719C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solidFill>
                                                    <a:srgbClr val="41719C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func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pPr lvl="1"/>
                <a:r>
                  <a:rPr lang="en-US" dirty="0" smtClean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2"/>
                        </a:solidFill>
                        <a:latin typeface="Cambria Math" charset="0"/>
                      </a:rPr>
                      <m:t>𝑎</m:t>
                    </m:r>
                  </m:oMath>
                </a14:m>
                <a:r>
                  <a:rPr lang="en-US" dirty="0" smtClean="0">
                    <a:solidFill>
                      <a:schemeClr val="accent2"/>
                    </a:solidFill>
                  </a:rPr>
                  <a:t> is the node we predict</a:t>
                </a:r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41719C"/>
                        </a:solidFill>
                        <a:latin typeface="Cambria Math" charset="0"/>
                      </a:rPr>
                      <m:t>Γ</m:t>
                    </m:r>
                  </m:oMath>
                </a14:m>
                <a:r>
                  <a:rPr lang="en-US" dirty="0" smtClean="0">
                    <a:solidFill>
                      <a:srgbClr val="41719C"/>
                    </a:solidFill>
                  </a:rPr>
                  <a:t> is the set of all other nodes</a:t>
                </a:r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6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𝒜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⊆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41719C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Γ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41719C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41719C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\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𝜃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chemeClr val="accent6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𝒜</m:t>
                        </m:r>
                      </m:sup>
                    </m:sSup>
                  </m:oMath>
                </a14:m>
                <a:r>
                  <a:rPr lang="en-US" dirty="0" smtClean="0"/>
                  <a:t> is the set of values of edges from a to neighbors</a:t>
                </a:r>
              </a:p>
              <a:p>
                <a:r>
                  <a:rPr lang="en-US" dirty="0" smtClean="0"/>
                  <a:t>Set of neighbors of a node: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𝑛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𝑒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𝑏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∈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Γ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charset="0"/>
                            </a:rPr>
                            <m:t>: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𝑏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</a:rPr>
                                <m:t>𝑎</m:t>
                              </m:r>
                            </m:sup>
                          </m:sSubSup>
                          <m:r>
                            <a:rPr lang="en-US" b="0" i="1" smtClean="0">
                              <a:latin typeface="Cambria Math" charset="0"/>
                            </a:rPr>
                            <m:t>≠0</m:t>
                          </m:r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457200" lvl="1" indent="0">
                  <a:buNone/>
                </a:pPr>
                <a:endParaRPr lang="en-US" b="0" dirty="0" smtClean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𝑎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𝒜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dirty="0" smtClean="0">
                              <a:solidFill>
                                <a:schemeClr val="tx1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dirty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:</m:t>
                                  </m:r>
                                  <m:sSub>
                                    <m:sSubPr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𝑎</m:t>
                                      </m:r>
                                    </m:sub>
                                  </m:sSub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=0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−1</m:t>
                                  </m:r>
                                </m:sup>
                              </m:sSup>
                              <m:sSubSup>
                                <m:sSubSupPr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𝑋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  <m:t>𝑎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𝑋</m:t>
                                          </m:r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+</m:t>
                              </m:r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𝜃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b="0" dirty="0" smtClean="0">
                  <a:solidFill>
                    <a:schemeClr val="tx1"/>
                  </a:solidFill>
                </a:endParaRPr>
              </a:p>
              <a:p>
                <a:pPr marL="457200" lvl="1" indent="0" algn="ctr">
                  <a:buNone/>
                </a:pPr>
                <a:endParaRPr lang="en-US" dirty="0"/>
              </a:p>
              <a:p>
                <a:pPr marL="457200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𝜆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𝜎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sub>
                          </m:sSub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Φ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−1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𝑎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US" b="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95850"/>
              </a:xfrm>
              <a:blipFill rotWithShape="0">
                <a:blip r:embed="rId2"/>
                <a:stretch>
                  <a:fillRect l="-696" t="-2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9A81-F08F-2249-861B-6DE045682E65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Left Brace 4"/>
          <p:cNvSpPr/>
          <p:nvPr/>
        </p:nvSpPr>
        <p:spPr>
          <a:xfrm rot="16200000">
            <a:off x="8331092" y="3662016"/>
            <a:ext cx="384312" cy="1502021"/>
          </a:xfrm>
          <a:prstGeom prst="leftBrace">
            <a:avLst>
              <a:gd name="adj1" fmla="val 47807"/>
              <a:gd name="adj2" fmla="val 50000"/>
            </a:avLst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7658544" y="4617829"/>
                <a:ext cx="19041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All nodes except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8544" y="4617829"/>
                <a:ext cx="1904111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255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896178" y="5001019"/>
            <a:ext cx="22926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Of course, neighbors are all nodes with a non-zero edge to a</a:t>
            </a:r>
            <a:endParaRPr lang="en-US" sz="1400" dirty="0"/>
          </a:p>
        </p:txBody>
      </p:sp>
      <p:sp>
        <p:nvSpPr>
          <p:cNvPr id="17" name="Curved Left Arrow 16"/>
          <p:cNvSpPr/>
          <p:nvPr/>
        </p:nvSpPr>
        <p:spPr>
          <a:xfrm>
            <a:off x="8852451" y="3564836"/>
            <a:ext cx="1569777" cy="2174848"/>
          </a:xfrm>
          <a:prstGeom prst="curvedLeftArrow">
            <a:avLst>
              <a:gd name="adj1" fmla="val 6807"/>
              <a:gd name="adj2" fmla="val 20562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429604" y="5243788"/>
            <a:ext cx="4795024" cy="655872"/>
          </a:xfrm>
          <a:prstGeom prst="rect">
            <a:avLst/>
          </a:prstGeom>
          <a:noFill/>
          <a:ln w="2222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3188804" y="5001019"/>
            <a:ext cx="1290431" cy="107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089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Ising</a:t>
            </a:r>
            <a:r>
              <a:rPr lang="en-US" b="1" dirty="0" smtClean="0"/>
              <a:t> Models </a:t>
            </a:r>
            <a:r>
              <a:rPr lang="en-US" dirty="0" smtClean="0"/>
              <a:t>(aka “Boltzmann machines”) – </a:t>
            </a:r>
            <a:r>
              <a:rPr lang="en-US" i="1" dirty="0" smtClean="0"/>
              <a:t>Discrete Variables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9A81-F08F-2249-861B-6DE045682E6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929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Ising</a:t>
            </a:r>
            <a:r>
              <a:rPr lang="en-US" dirty="0" smtClean="0"/>
              <a:t> Model Setup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b="0" dirty="0" smtClean="0"/>
                  <a:t>Ising Model is used to model joint effects of pairwise interactions</a:t>
                </a:r>
              </a:p>
              <a:p>
                <a:r>
                  <a:rPr lang="en-US" dirty="0"/>
                  <a:t>J</a:t>
                </a:r>
                <a:r>
                  <a:rPr lang="en-US" b="0" dirty="0" smtClean="0"/>
                  <a:t>oint probability distribution is:</a:t>
                </a:r>
                <a:endParaRPr lang="en-US" b="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𝑝</m:t>
                      </m:r>
                      <m:d>
                        <m:d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𝑋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Θ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e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Σ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charset="0"/>
                                </a:rPr>
                                <m:t>𝜖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𝐸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i="1">
                              <a:latin typeface="Cambria Math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mtClean="0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7030A0"/>
                                  </a:solidFill>
                                  <a:latin typeface="Cambria Math" charset="0"/>
                                </a:rPr>
                                <m:t>Θ</m:t>
                              </m:r>
                            </m:e>
                          </m:d>
                        </m:sup>
                      </m:sSup>
                      <m:r>
                        <a:rPr lang="en-US" b="0" i="0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for</m:t>
                      </m:r>
                      <m:r>
                        <a:rPr lang="en-US" b="0" i="0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charset="0"/>
                        </a:rPr>
                        <m:t>X</m:t>
                      </m:r>
                      <m:r>
                        <a:rPr lang="en-US" b="0" i="0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</a:rPr>
                        <m:t>𝜖</m:t>
                      </m:r>
                      <m:r>
                        <a:rPr lang="en-US" b="0" i="1" smtClean="0">
                          <a:latin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𝒳</m:t>
                      </m:r>
                    </m:oMath>
                  </m:oMathPara>
                </a14:m>
                <a:endParaRPr lang="en-US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r>
                  <a:rPr lang="en-US" b="0" dirty="0" smtClean="0"/>
                  <a:t>Where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Θ</m:t>
                        </m:r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is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the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log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of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the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partition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function</m:t>
                    </m:r>
                    <m:r>
                      <a:rPr lang="en-US" b="0" i="0" smtClean="0">
                        <a:latin typeface="Cambria Math" charset="0"/>
                      </a:rPr>
                      <m:t>:</m:t>
                    </m:r>
                  </m:oMath>
                </a14:m>
                <a:endParaRPr lang="en-US" b="0" i="0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Φ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Θ</m:t>
                          </m:r>
                        </m:e>
                      </m:d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charset="0"/>
                                </a:rPr>
                                <m:t>𝜖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𝒳</m:t>
                              </m:r>
                            </m:sub>
                          </m:sSub>
                        </m:e>
                      </m:func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𝑒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charset="0"/>
                                </a:rPr>
                                <m:t>Σ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charset="0"/>
                                    </a:rPr>
                                    <m:t>𝑘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charset="0"/>
                                </a:rPr>
                                <m:t>𝜖</m:t>
                              </m:r>
                              <m:r>
                                <a:rPr lang="en-US" i="1">
                                  <a:latin typeface="Cambria Math" charset="0"/>
                                </a:rPr>
                                <m:t>𝐸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mtClean="0">
                        <a:solidFill>
                          <a:srgbClr val="7030A0"/>
                        </a:solidFill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i="1">
                            <a:solidFill>
                              <a:srgbClr val="7030A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7030A0"/>
                            </a:solidFill>
                            <a:latin typeface="Cambria Math" charset="0"/>
                          </a:rPr>
                          <m:t>Θ</m:t>
                        </m:r>
                      </m:e>
                    </m:d>
                  </m:oMath>
                </a14:m>
                <a:r>
                  <a:rPr lang="en-US" dirty="0" smtClean="0">
                    <a:solidFill>
                      <a:srgbClr val="7030A0"/>
                    </a:solidFill>
                  </a:rPr>
                  <a:t> ensures the probabilities sum to 1 over sample space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=1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e</m:t>
                                </m:r>
                              </m:e>
                              <m:sup>
                                <m:r>
                                  <a:rPr lang="en-US" b="0" i="0" smtClean="0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𝑗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Σ</m:t>
                                    </m:r>
                                  </m:e>
                                  <m:sub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𝑘</m:t>
                                        </m:r>
                                      </m:e>
                                    </m:d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𝜖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𝐸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𝑗𝑘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p>
                            </m:sSup>
                          </m:den>
                        </m:f>
                      </m:e>
                    </m:func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stands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for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all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nodes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except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j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Equation requires a constant node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dirty="0" smtClean="0"/>
                  <a:t> to be connected to all other nodes. It’s basically the same as setting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  <m:r>
                      <a:rPr lang="en-US" b="0" i="1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 smtClean="0"/>
                  <a:t> in linear regression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𝛽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2101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9A81-F08F-2249-861B-6DE045682E65}" type="slidenum">
              <a:rPr lang="en-US" smtClean="0"/>
              <a:t>25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7442200" y="4724400"/>
            <a:ext cx="444500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7886700" y="4413591"/>
                <a:ext cx="3048000" cy="98873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Implies logistic form for each node conditional on others. Therefore,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sz="1400" b="0" i="1" smtClean="0">
                            <a:latin typeface="Cambria Math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lang="en-US" sz="1400" dirty="0" smtClean="0"/>
                  <a:t> measures dependence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14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  <m:r>
                      <a:rPr lang="en-US" sz="1400" b="0" i="1" smtClean="0">
                        <a:latin typeface="Cambria Math" charset="0"/>
                      </a:rPr>
                      <m:t> </m:t>
                    </m:r>
                    <m:r>
                      <a:rPr lang="en-US" sz="1400" b="0" i="1" smtClean="0">
                        <a:latin typeface="Cambria Math" charset="0"/>
                      </a:rPr>
                      <m:t>𝑜𝑛</m:t>
                    </m:r>
                    <m:r>
                      <a:rPr lang="en-US" sz="1400" b="0" i="1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sz="14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1400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400" dirty="0" smtClean="0"/>
                  <a:t> conditional on other nodes</a:t>
                </a:r>
                <a:endParaRPr lang="en-US" sz="14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6700" y="4413591"/>
                <a:ext cx="3048000" cy="988732"/>
              </a:xfrm>
              <a:prstGeom prst="rect">
                <a:avLst/>
              </a:prstGeom>
              <a:blipFill rotWithShape="0">
                <a:blip r:embed="rId3"/>
                <a:stretch>
                  <a:fillRect l="-398" t="-610" b="-9756"/>
                </a:stretch>
              </a:blipFill>
              <a:ln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4925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Ising</a:t>
            </a:r>
            <a:r>
              <a:rPr lang="en-US" dirty="0" smtClean="0"/>
              <a:t> Models with </a:t>
            </a:r>
            <a:r>
              <a:rPr lang="en-US" i="1" dirty="0" smtClean="0"/>
              <a:t>Known </a:t>
            </a:r>
            <a:r>
              <a:rPr lang="en-US" dirty="0" smtClean="0"/>
              <a:t>Structure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Must only estimate edge parameters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9A81-F08F-2249-861B-6DE045682E6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02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Estimation of parameters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>
                    <a:ea typeface="Cambria Math" charset="0"/>
                    <a:cs typeface="Cambria Math" charset="0"/>
                  </a:rPr>
                  <a:t>Given some data, how to estimate parameters?</a:t>
                </a:r>
              </a:p>
              <a:p>
                <a:pPr marL="0" indent="0" algn="ctr">
                  <a:buNone/>
                </a:pPr>
                <a:r>
                  <a:rPr lang="en-US" dirty="0" smtClean="0">
                    <a:ea typeface="Cambria Math" charset="0"/>
                    <a:cs typeface="Cambria Math" charset="0"/>
                  </a:rPr>
                  <a:t>LLH,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ℓ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Θ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sup>
                    </m:sSubSup>
                    <m:func>
                      <m:func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log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Pr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𝜃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pPr marL="914400" lvl="2" indent="0" algn="ctr">
                  <a:buNone/>
                </a:pPr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</a:rPr>
                          <m:t>Σ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b="0" i="1" smtClean="0">
                            <a:latin typeface="Cambria Math" charset="0"/>
                          </a:rPr>
                          <m:t>𝑁</m:t>
                        </m:r>
                      </m:sup>
                    </m:sSubSup>
                    <m:r>
                      <a:rPr lang="en-US" sz="2800" b="0" i="1" smtClean="0">
                        <a:latin typeface="Cambria Math" charset="0"/>
                      </a:rPr>
                      <m:t>[</m:t>
                    </m:r>
                    <m:sSub>
                      <m:sSub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</a:rPr>
                          <m:t>Σ</m:t>
                        </m:r>
                      </m:e>
                      <m:sub>
                        <m:d>
                          <m:dPr>
                            <m:ctrlPr>
                              <a:rPr lang="en-US" sz="2800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charset="0"/>
                              </a:rPr>
                              <m:t>𝑗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800" b="0" i="1" smtClean="0">
                                <a:latin typeface="Cambria Math" charset="0"/>
                              </a:rPr>
                              <m:t>𝑘</m:t>
                            </m:r>
                          </m:e>
                        </m:d>
                        <m:r>
                          <a:rPr lang="en-US" sz="2800" b="0" i="1" smtClean="0">
                            <a:latin typeface="Cambria Math" charset="0"/>
                          </a:rPr>
                          <m:t>𝜖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𝐸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𝑗𝑘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𝑖𝑗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charset="0"/>
                          </a:rPr>
                          <m:t>𝑖𝑘</m:t>
                        </m:r>
                      </m:sub>
                    </m:sSub>
                    <m:r>
                      <a:rPr lang="en-US" sz="2800" b="0" i="1" smtClean="0">
                        <a:latin typeface="Cambria Math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charset="0"/>
                      </a:rPr>
                      <m:t>Φ</m:t>
                    </m:r>
                    <m:d>
                      <m:dPr>
                        <m:ctrlPr>
                          <a:rPr lang="en-US" sz="2800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latin typeface="Cambria Math" charset="0"/>
                          </a:rPr>
                          <m:t>Θ</m:t>
                        </m:r>
                      </m:e>
                    </m:d>
                    <m:r>
                      <a:rPr lang="en-US" sz="2800" b="0" i="1" smtClean="0">
                        <a:latin typeface="Cambria Math" charset="0"/>
                      </a:rPr>
                      <m:t>]</m:t>
                    </m:r>
                  </m:oMath>
                </a14:m>
                <a:endParaRPr lang="en-US" sz="2800" dirty="0" smtClean="0"/>
              </a:p>
              <a:p>
                <a:endParaRPr lang="en-US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r>
                  <a:rPr lang="en-US" b="0" dirty="0" smtClean="0">
                    <a:ea typeface="Cambria Math" charset="0"/>
                    <a:cs typeface="Cambria Math" charset="0"/>
                  </a:rPr>
                  <a:t>Taking gradient of LLH, we get:</a:t>
                </a:r>
                <a:endParaRPr lang="en-US" b="0" i="1" dirty="0" smtClean="0">
                  <a:latin typeface="Cambria Math" charset="0"/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</a:rPr>
                            <m:t>𝛿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ℓ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Θ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Θ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𝑗𝑘</m:t>
                              </m:r>
                            </m:sub>
                          </m:sSub>
                        </m:den>
                      </m:f>
                      <m:r>
                        <a:rPr lang="en-US" b="0" i="0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𝑁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𝑖𝑗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𝑖𝑘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𝑁</m:t>
                      </m:r>
                      <m:f>
                        <m:f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Θ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𝛿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pPr marL="0" indent="0" algn="ctr">
                  <a:buNone/>
                </a:pPr>
                <a:r>
                  <a:rPr lang="en-US" dirty="0" smtClean="0">
                    <a:ea typeface="Cambria Math" charset="0"/>
                    <a:cs typeface="Cambria Math" charset="0"/>
                  </a:rPr>
                  <a:t>and</a:t>
                </a:r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Φ</m:t>
                        </m:r>
                        <m:d>
                          <m:d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Θ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𝛿</m:t>
                        </m:r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𝑗𝑘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Σ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𝜖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𝒳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∗</m:t>
                    </m:r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𝑝</m:t>
                    </m:r>
                    <m:d>
                      <m:dPr>
                        <m:ctrlP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Θ</m:t>
                        </m:r>
                      </m:e>
                    </m:d>
                  </m:oMath>
                </a14:m>
                <a:r>
                  <a:rPr lang="en-US" dirty="0" smtClean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Θ</m:t>
                        </m:r>
                      </m:sub>
                    </m:sSub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solidFill>
                              <a:srgbClr val="00B050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endParaRPr lang="en-US" dirty="0">
                  <a:solidFill>
                    <a:srgbClr val="00B050"/>
                  </a:solidFill>
                  <a:ea typeface="Cambria Math" charset="0"/>
                  <a:cs typeface="Cambria Math" charset="0"/>
                </a:endParaRPr>
              </a:p>
              <a:p>
                <a:pPr marL="0" indent="0">
                  <a:buNone/>
                </a:pPr>
                <a:endParaRPr lang="en-US" b="0" dirty="0" smtClean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2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9A81-F08F-2249-861B-6DE045682E65}" type="slidenum">
              <a:rPr lang="en-US" smtClean="0"/>
              <a:t>27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9639300" y="2387600"/>
            <a:ext cx="2578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This comes from joint probability distribution formula</a:t>
            </a:r>
            <a:endParaRPr lang="en-US" dirty="0"/>
          </a:p>
        </p:txBody>
      </p:sp>
      <p:sp>
        <p:nvSpPr>
          <p:cNvPr id="7" name="Curved Left Arrow 6"/>
          <p:cNvSpPr/>
          <p:nvPr/>
        </p:nvSpPr>
        <p:spPr>
          <a:xfrm>
            <a:off x="9144000" y="2514600"/>
            <a:ext cx="495300" cy="79633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104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Estimation of parameters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0" dirty="0" smtClean="0">
                    <a:ea typeface="Cambria Math" charset="0"/>
                    <a:cs typeface="Cambria Math" charset="0"/>
                  </a:rPr>
                  <a:t>Set gradient to 0,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</m:acc>
                      <m:d>
                        <m:d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B05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Θ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=0</m:t>
                      </m:r>
                    </m:oMath>
                  </m:oMathPara>
                </a14:m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pPr lvl="1"/>
                <a:r>
                  <a:rPr lang="en-US" b="0" dirty="0" smtClean="0">
                    <a:ea typeface="Cambria Math" charset="0"/>
                    <a:cs typeface="Cambria Math" charset="0"/>
                  </a:rPr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𝐸</m:t>
                        </m:r>
                      </m:e>
                    </m:acc>
                    <m:d>
                      <m:dPr>
                        <m:ctrlP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den>
                    </m:f>
                    <m:sSubSup>
                      <m:sSubSup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𝑁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𝑖𝑗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b="0" dirty="0" smtClean="0">
                    <a:ea typeface="Cambria Math" charset="0"/>
                    <a:cs typeface="Cambria Math" charset="0"/>
                  </a:rPr>
                  <a:t>]</a:t>
                </a:r>
              </a:p>
              <a:p>
                <a:endParaRPr lang="en-US" dirty="0" smtClean="0">
                  <a:ea typeface="Cambria Math" charset="0"/>
                  <a:cs typeface="Cambria Math" charset="0"/>
                </a:endParaRPr>
              </a:p>
              <a:p>
                <a:endParaRPr lang="en-US" dirty="0" smtClean="0">
                  <a:ea typeface="Cambria Math" charset="0"/>
                  <a:cs typeface="Cambria Math" charset="0"/>
                </a:endParaRPr>
              </a:p>
              <a:p>
                <a:endParaRPr lang="en-US" dirty="0"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>
                    <a:ea typeface="Cambria Math" charset="0"/>
                    <a:cs typeface="Cambria Math" charset="0"/>
                  </a:rPr>
                  <a:t>Need another way that’s not so computationally difficult, otherwise can only process roughly 30 nodes</a:t>
                </a:r>
                <a:endParaRPr lang="en-US" b="0" dirty="0" smtClean="0">
                  <a:ea typeface="Cambria Math" charset="0"/>
                  <a:cs typeface="Cambria Math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9A81-F08F-2249-861B-6DE045682E65}" type="slidenum">
              <a:rPr lang="en-US" smtClean="0"/>
              <a:t>28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7327900" y="2768600"/>
            <a:ext cx="749300" cy="190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7950200" y="2930286"/>
                <a:ext cx="26543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Very difficult to compute must iterate over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−2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𝑜𝑓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𝑡h𝑒</m:t>
                    </m:r>
                    <m:r>
                      <a:rPr lang="en-US" b="0" i="1" smtClean="0">
                        <a:latin typeface="Cambria Math" charset="0"/>
                      </a:rPr>
                      <m:t> \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 charset="0"/>
                      </a:rPr>
                      <m:t>X</m:t>
                    </m:r>
                    <m:r>
                      <m:rPr>
                        <m:lit/>
                      </m:rP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 smtClean="0"/>
                  <a:t> possible values</a:t>
                </a:r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0200" y="2930286"/>
                <a:ext cx="2654300" cy="1200329"/>
              </a:xfrm>
              <a:prstGeom prst="rect">
                <a:avLst/>
              </a:prstGeom>
              <a:blipFill rotWithShape="0">
                <a:blip r:embed="rId3"/>
                <a:stretch>
                  <a:fillRect l="-1835" t="-3046" b="-13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002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Ising</a:t>
            </a:r>
            <a:r>
              <a:rPr lang="en-US" dirty="0" smtClean="0"/>
              <a:t> Models with </a:t>
            </a:r>
            <a:r>
              <a:rPr lang="en-US" i="1" dirty="0" smtClean="0"/>
              <a:t>Unknown </a:t>
            </a:r>
            <a:r>
              <a:rPr lang="en-US" dirty="0" smtClean="0"/>
              <a:t>Structure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Must estimate both graph structure and edge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9A81-F08F-2249-861B-6DE045682E6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04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/>
          <p:cNvSpPr/>
          <p:nvPr/>
        </p:nvSpPr>
        <p:spPr>
          <a:xfrm>
            <a:off x="8993957" y="5056703"/>
            <a:ext cx="750256" cy="1801297"/>
          </a:xfrm>
          <a:prstGeom prst="rect">
            <a:avLst/>
          </a:prstGeom>
          <a:solidFill>
            <a:srgbClr val="7030A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9744213" y="5056703"/>
            <a:ext cx="791437" cy="18012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/>
          <p:cNvSpPr/>
          <p:nvPr/>
        </p:nvSpPr>
        <p:spPr>
          <a:xfrm>
            <a:off x="8198709" y="5056703"/>
            <a:ext cx="795248" cy="18012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Cliques and Graphs Attributes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718050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Complete Graph – every vertex is connected to all other vertices</a:t>
                </a:r>
              </a:p>
              <a:p>
                <a:r>
                  <a:rPr lang="en-US" dirty="0" smtClean="0"/>
                  <a:t>Subgraph – subset of vertices with all their edges</a:t>
                </a:r>
              </a:p>
              <a:p>
                <a:r>
                  <a:rPr lang="en-US" b="1" dirty="0" smtClean="0"/>
                  <a:t>Clique – Complete subgraph</a:t>
                </a:r>
              </a:p>
              <a:p>
                <a:r>
                  <a:rPr lang="en-US" dirty="0"/>
                  <a:t>A graph can also be separated into 2 conditionally independent pieces given a subset that connects them. </a:t>
                </a:r>
              </a:p>
              <a:p>
                <a:pPr lvl="1"/>
                <a:r>
                  <a:rPr lang="en-US" dirty="0"/>
                  <a:t>For example if a subgraph C contains all the vertices that connect subgraphs A and B, we can say </a:t>
                </a:r>
                <a:r>
                  <a:rPr lang="en-US" i="1" dirty="0"/>
                  <a:t>A and be are conditionally independent given C</a:t>
                </a:r>
                <a:r>
                  <a:rPr lang="en-US" dirty="0"/>
                  <a:t>, using the notation: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𝐴</m:t>
                      </m:r>
                      <m:r>
                        <a:rPr lang="en-US" i="1">
                          <a:latin typeface="Cambria Math" charset="0"/>
                        </a:rPr>
                        <m:t>⊥</m:t>
                      </m:r>
                      <m:r>
                        <a:rPr lang="en-US" i="1">
                          <a:latin typeface="Cambria Math" charset="0"/>
                        </a:rPr>
                        <m:t>𝐵</m:t>
                      </m:r>
                      <m:r>
                        <a:rPr lang="en-US" i="1">
                          <a:latin typeface="Cambria Math" charset="0"/>
                        </a:rPr>
                        <m:t>|</m:t>
                      </m:r>
                      <m:r>
                        <a:rPr lang="en-US" i="1">
                          <a:latin typeface="Cambria Math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718050"/>
              </a:xfrm>
              <a:blipFill rotWithShape="0">
                <a:blip r:embed="rId2"/>
                <a:stretch>
                  <a:fillRect l="-1043" t="-2067" r="-18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TextBox 59"/>
          <p:cNvSpPr txBox="1"/>
          <p:nvPr/>
        </p:nvSpPr>
        <p:spPr>
          <a:xfrm>
            <a:off x="240870" y="5601394"/>
            <a:ext cx="25068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Note: many computations on graphs (which we will see) first compose a graph into its maximum cliques</a:t>
            </a:r>
            <a:endParaRPr lang="en-US" sz="1600" dirty="0"/>
          </a:p>
        </p:txBody>
      </p:sp>
      <p:sp>
        <p:nvSpPr>
          <p:cNvPr id="61" name="Oval 60"/>
          <p:cNvSpPr/>
          <p:nvPr/>
        </p:nvSpPr>
        <p:spPr>
          <a:xfrm>
            <a:off x="8476091" y="520983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</a:t>
            </a:r>
            <a:endParaRPr lang="en-US" dirty="0"/>
          </a:p>
        </p:txBody>
      </p:sp>
      <p:sp>
        <p:nvSpPr>
          <p:cNvPr id="62" name="Oval 61"/>
          <p:cNvSpPr/>
          <p:nvPr/>
        </p:nvSpPr>
        <p:spPr>
          <a:xfrm>
            <a:off x="8476091" y="6209113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63" name="Oval 62"/>
          <p:cNvSpPr/>
          <p:nvPr/>
        </p:nvSpPr>
        <p:spPr>
          <a:xfrm>
            <a:off x="9871365" y="6211170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cxnSp>
        <p:nvCxnSpPr>
          <p:cNvPr id="64" name="Straight Connector 63"/>
          <p:cNvCxnSpPr>
            <a:stCxn id="62" idx="7"/>
          </p:cNvCxnSpPr>
          <p:nvPr/>
        </p:nvCxnSpPr>
        <p:spPr>
          <a:xfrm flipV="1">
            <a:off x="8866336" y="6006206"/>
            <a:ext cx="398918" cy="2698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>
            <a:endCxn id="63" idx="1"/>
          </p:cNvCxnSpPr>
          <p:nvPr/>
        </p:nvCxnSpPr>
        <p:spPr>
          <a:xfrm>
            <a:off x="9482783" y="6006206"/>
            <a:ext cx="455537" cy="2719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>
            <a:stCxn id="61" idx="5"/>
            <a:endCxn id="68" idx="1"/>
          </p:cNvCxnSpPr>
          <p:nvPr/>
        </p:nvCxnSpPr>
        <p:spPr>
          <a:xfrm>
            <a:off x="8866336" y="5600075"/>
            <a:ext cx="341103" cy="2444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9140484" y="5777606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91" name="TextBox 90"/>
          <p:cNvSpPr txBox="1"/>
          <p:nvPr/>
        </p:nvSpPr>
        <p:spPr>
          <a:xfrm>
            <a:off x="8208330" y="5777606"/>
            <a:ext cx="297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A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0285341" y="6016754"/>
            <a:ext cx="339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B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9394658" y="5046025"/>
            <a:ext cx="339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030A0"/>
                </a:solidFill>
              </a:rPr>
              <a:t>C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96" name="Slide Number Placeholder 9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9A81-F08F-2249-861B-6DE045682E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35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Wainwright, </a:t>
            </a:r>
            <a:r>
              <a:rPr lang="en-US" dirty="0" err="1" smtClean="0"/>
              <a:t>Ravikumar</a:t>
            </a:r>
            <a:r>
              <a:rPr lang="en-US" dirty="0" smtClean="0"/>
              <a:t>, Lafferty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ℓ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𝑅𝑒𝑔𝑢𝑙𝑎𝑟𝑖𝑧𝑒𝑑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𝐿𝑜𝑔𝑖𝑠𝑡𝑖𝑐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𝑅𝑒𝑔𝑟𝑒𝑠𝑠𝑖𝑜𝑛</m:t>
                      </m:r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Primary purpose of the paper is to estimate graph structure (using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𝑙𝑜𝑔𝑖𝑠𝑡𝑖𝑐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𝑟𝑒𝑔𝑟𝑒𝑠𝑠𝑖𝑜𝑛</m:t>
                    </m:r>
                  </m:oMath>
                </a14:m>
                <a:r>
                  <a:rPr lang="en-US" dirty="0" smtClean="0"/>
                  <a:t>), estimating edge weights is secondary</a:t>
                </a:r>
              </a:p>
              <a:p>
                <a:r>
                  <a:rPr lang="en-US" dirty="0" smtClean="0"/>
                  <a:t>Logistic regression means minimizing the following LLH: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𝑓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𝜃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den>
                    </m:f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sup>
                    </m:sSubSup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1+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exp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𝑇</m:t>
                                            </m:r>
                                          </m:sup>
                                        </m:sSup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b="0" i="1" smtClean="0">
                                                    <a:latin typeface="Cambria Math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</m:e>
                                </m:func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𝑦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𝑧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smtClean="0"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dirty="0" smtClean="0"/>
                  <a:t>is p-dimensional covariate (explanatory)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𝜖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dirty="0" smtClean="0"/>
                  <a:t> is response</a:t>
                </a:r>
              </a:p>
              <a:p>
                <a:r>
                  <a:rPr lang="en-US" dirty="0" smtClean="0"/>
                  <a:t>Impose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ℓ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>
                    <a:solidFill>
                      <a:schemeClr val="accent2"/>
                    </a:solidFill>
                  </a:rPr>
                  <a:t> constraint </a:t>
                </a:r>
                <a:r>
                  <a:rPr lang="en-US" dirty="0" smtClean="0"/>
                  <a:t>on parameter vector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𝜃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0" i="1" smtClean="0"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𝜃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𝜆</m:t>
                          </m:r>
                        </m:sup>
                      </m:sSup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arg</m:t>
                              </m:r>
                              <m:r>
                                <a:rPr lang="en-US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𝜃𝜖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𝑝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{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den>
                          </m:f>
                          <m:sSubSup>
                            <m:sSubSup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p>
                          </m:sSubSup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1+</m:t>
                                      </m:r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charset="0"/>
                                                  <a:ea typeface="Cambria Math" charset="0"/>
                                                  <a:cs typeface="Cambria Math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lang="en-US" b="0" i="1" smtClean="0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𝜃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b="0" i="1" smtClean="0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𝑇</m:t>
                                                  </m:r>
                                                </m:sup>
                                              </m:sSup>
                                              <m:sSup>
                                                <m:sSupPr>
                                                  <m:ctrlPr>
                                                    <a:rPr lang="en-US" b="0" i="1" smtClean="0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charset="0"/>
                                                      <a:ea typeface="Cambria Math" charset="0"/>
                                                      <a:cs typeface="Cambria Math" charset="0"/>
                                                    </a:rPr>
                                                    <m:t>𝑧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b="0" i="1" smtClean="0"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𝑖</m:t>
                                                      </m:r>
                                                      <m:r>
                                                        <a:rPr lang="en-US" b="0" i="1" smtClean="0"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,</m:t>
                                                      </m:r>
                                                      <m:r>
                                                        <a:rPr lang="en-US" b="0" i="1" smtClean="0">
                                                          <a:latin typeface="Cambria Math" charset="0"/>
                                                          <a:ea typeface="Cambria Math" charset="0"/>
                                                          <a:cs typeface="Cambria Math" charset="0"/>
                                                        </a:rPr>
                                                        <m:t>𝑠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</m:func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𝑠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b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𝑇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𝑧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𝑠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b="0" i="1" smtClean="0">
                                          <a:solidFill>
                                            <a:schemeClr val="accent2"/>
                                          </a:solidFill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𝜃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chemeClr val="accent2"/>
                                              </a:solidFill>
                                              <a:latin typeface="Cambria Math" charset="0"/>
                                              <a:ea typeface="Cambria Math" charset="0"/>
                                              <a:cs typeface="Cambria Math" charset="0"/>
                                            </a:rPr>
                                            <m:t>𝑠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pPr lvl="1"/>
                <a:r>
                  <a:rPr lang="en-US" dirty="0" smtClean="0"/>
                  <a:t>Where,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𝜖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𝑉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𝑧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𝜖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1,0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en-US" dirty="0" smtClean="0"/>
                  <a:t> denotes vector where </a:t>
                </a:r>
              </a:p>
              <a:p>
                <a:pPr lvl="1"/>
                <a:r>
                  <a:rPr lang="en-US" dirty="0" smtClean="0"/>
                  <a:t>Regress each variable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 smtClean="0"/>
                  <a:t> on all other variables, sharing some data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Compute gradients and solve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𝜃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12" t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9A81-F08F-2249-861B-6DE045682E65}" type="slidenum">
              <a:rPr lang="en-US" smtClean="0"/>
              <a:t>30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7899400" y="3759200"/>
            <a:ext cx="1003300" cy="4699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Elbow Connector 6"/>
          <p:cNvCxnSpPr/>
          <p:nvPr/>
        </p:nvCxnSpPr>
        <p:spPr>
          <a:xfrm flipV="1">
            <a:off x="8369300" y="3517900"/>
            <a:ext cx="965200" cy="241300"/>
          </a:xfrm>
          <a:prstGeom prst="bentConnector3">
            <a:avLst>
              <a:gd name="adj1" fmla="val 2631"/>
            </a:avLst>
          </a:prstGeom>
          <a:ln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9334500" y="3056235"/>
                <a:ext cx="226060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Explanatory variable with weight. Same as: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dirty="0" smtClean="0"/>
                  <a:t>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𝑦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𝑥</m:t>
                    </m:r>
                    <m:r>
                      <a:rPr lang="en-US" b="0" i="1" smtClean="0">
                        <a:latin typeface="Cambria Math" charset="0"/>
                      </a:rPr>
                      <m:t>𝛽</m:t>
                    </m:r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r>
                      <a:rPr lang="en-US" b="0" i="1" smtClean="0">
                        <a:latin typeface="Cambria Math" charset="0"/>
                      </a:rPr>
                      <m:t>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4500" y="3056235"/>
                <a:ext cx="2260600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2156" t="-3289" r="-2695" b="-92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3084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Attributes continued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Pairwise </a:t>
                </a:r>
                <a:r>
                  <a:rPr lang="en-US" dirty="0"/>
                  <a:t>vs higher-order dependence (example graph on right)</a:t>
                </a:r>
              </a:p>
              <a:p>
                <a:pPr lvl="1"/>
                <a:r>
                  <a:rPr lang="en-US" dirty="0"/>
                  <a:t>Pairwise: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𝑓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𝑍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𝜓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𝜓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𝜓</m:t>
                    </m:r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>
                        <a:latin typeface="Cambria Math" charset="0"/>
                      </a:rPr>
                      <m:t> 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Only considers the relationship between 2 nodes at a time</a:t>
                </a:r>
              </a:p>
              <a:p>
                <a:pPr lvl="1"/>
                <a:r>
                  <a:rPr lang="en-US" dirty="0"/>
                  <a:t>Higher-order: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𝑓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3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𝑥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,</m:t>
                        </m:r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charset="0"/>
                          </a:rPr>
                          <m:t>𝑧</m:t>
                        </m:r>
                      </m:den>
                    </m:f>
                    <m:r>
                      <a:rPr lang="en-US" i="1">
                        <a:latin typeface="Cambria Math" charset="0"/>
                      </a:rPr>
                      <m:t>𝜓</m:t>
                    </m:r>
                    <m:r>
                      <a:rPr lang="en-US" i="1">
                        <a:latin typeface="Cambria Math" charset="0"/>
                      </a:rPr>
                      <m:t>(</m:t>
                    </m:r>
                    <m:r>
                      <a:rPr lang="en-US" i="1">
                        <a:latin typeface="Cambria Math" charset="0"/>
                      </a:rPr>
                      <m:t>𝑥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𝑦</m:t>
                    </m:r>
                    <m:r>
                      <a:rPr lang="en-US" i="1">
                        <a:latin typeface="Cambria Math" charset="0"/>
                      </a:rPr>
                      <m:t>,</m:t>
                    </m:r>
                    <m:r>
                      <a:rPr lang="en-US" i="1">
                        <a:latin typeface="Cambria Math" charset="0"/>
                      </a:rPr>
                      <m:t>𝑧</m:t>
                    </m:r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May consider 3-way relationships (or more) between nodes in a graph</a:t>
                </a:r>
              </a:p>
              <a:p>
                <a:pPr lvl="1"/>
                <a:r>
                  <a:rPr lang="en-US" dirty="0"/>
                  <a:t>Markov networks (the graphs we will see) only consider pairwise relationships</a:t>
                </a:r>
              </a:p>
              <a:p>
                <a:endParaRPr lang="en-US" dirty="0"/>
              </a:p>
              <a:p>
                <a:r>
                  <a:rPr lang="en-US" dirty="0" smtClean="0"/>
                  <a:t>Probability </a:t>
                </a:r>
                <a:r>
                  <a:rPr lang="en-US" dirty="0"/>
                  <a:t>density function for Gaussian Graphic Model,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</m:e>
                      </m:d>
                      <m:r>
                        <a:rPr lang="en-US" i="1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charset="0"/>
                            </a:rPr>
                            <m:t>𝑍</m:t>
                          </m:r>
                        </m:den>
                      </m:f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Π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𝐶</m:t>
                          </m:r>
                          <m:r>
                            <a:rPr lang="en-US" i="1">
                              <a:latin typeface="Cambria Math" charset="0"/>
                            </a:rPr>
                            <m:t>𝜖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𝒞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𝜓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</a:rPr>
                                <m:t>𝐶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sz="800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7030A0"/>
                          </a:solidFill>
                          <a:latin typeface="Cambria Math" charset="0"/>
                        </a:rPr>
                        <m:t>𝑍</m:t>
                      </m:r>
                      <m:r>
                        <a:rPr lang="en-US" i="1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Σ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charset="0"/>
                            </a:rPr>
                            <m:t>𝜖𝜒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Π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𝐶</m:t>
                          </m:r>
                          <m:r>
                            <a:rPr lang="en-US" i="1">
                              <a:latin typeface="Cambria Math" charset="0"/>
                            </a:rPr>
                            <m:t>𝜖</m:t>
                          </m:r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𝒞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𝜓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𝐶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𝐶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28" t="-2801" b="-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>
            <a:off x="3927565" y="5936480"/>
            <a:ext cx="522515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477587" y="5613314"/>
            <a:ext cx="1397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Normalizing constant</a:t>
            </a:r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909906" y="5975668"/>
                <a:ext cx="19975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𝒞</m:t>
                    </m:r>
                  </m:oMath>
                </a14:m>
                <a:r>
                  <a:rPr lang="en-US" dirty="0" smtClean="0"/>
                  <a:t> is set of “maximal cliques”</a:t>
                </a:r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9906" y="5975668"/>
                <a:ext cx="1997529" cy="646331"/>
              </a:xfrm>
              <a:prstGeom prst="rect">
                <a:avLst/>
              </a:prstGeom>
              <a:blipFill rotWithShape="0">
                <a:blip r:embed="rId3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Elbow Connector 6"/>
          <p:cNvCxnSpPr/>
          <p:nvPr/>
        </p:nvCxnSpPr>
        <p:spPr>
          <a:xfrm rot="10800000">
            <a:off x="6163690" y="6119360"/>
            <a:ext cx="746216" cy="179474"/>
          </a:xfrm>
          <a:prstGeom prst="bentConnector3">
            <a:avLst>
              <a:gd name="adj1" fmla="val 9901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/>
          <p:nvPr/>
        </p:nvCxnSpPr>
        <p:spPr>
          <a:xfrm rot="10800000">
            <a:off x="6687789" y="5491554"/>
            <a:ext cx="983698" cy="180560"/>
          </a:xfrm>
          <a:prstGeom prst="bentConnector3">
            <a:avLst>
              <a:gd name="adj1" fmla="val 10010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683833" y="5476999"/>
            <a:ext cx="2198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/>
              <a:t>Click potentials </a:t>
            </a:r>
            <a:r>
              <a:rPr lang="en-US" dirty="0" smtClean="0"/>
              <a:t>(+</a:t>
            </a:r>
            <a:r>
              <a:rPr lang="en-US" dirty="0" err="1" smtClean="0"/>
              <a:t>ve</a:t>
            </a:r>
            <a:r>
              <a:rPr lang="en-US" dirty="0" smtClean="0"/>
              <a:t>)</a:t>
            </a:r>
            <a:endParaRPr lang="en-US" i="1" dirty="0"/>
          </a:p>
        </p:txBody>
      </p:sp>
      <p:sp>
        <p:nvSpPr>
          <p:cNvPr id="11" name="Oval 10"/>
          <p:cNvSpPr/>
          <p:nvPr/>
        </p:nvSpPr>
        <p:spPr>
          <a:xfrm>
            <a:off x="10207284" y="2079677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9571895" y="3089324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</a:t>
            </a:r>
          </a:p>
        </p:txBody>
      </p:sp>
      <p:sp>
        <p:nvSpPr>
          <p:cNvPr id="13" name="Oval 12"/>
          <p:cNvSpPr/>
          <p:nvPr/>
        </p:nvSpPr>
        <p:spPr>
          <a:xfrm>
            <a:off x="10896600" y="3091523"/>
            <a:ext cx="457200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</a:t>
            </a:r>
          </a:p>
        </p:txBody>
      </p:sp>
      <p:cxnSp>
        <p:nvCxnSpPr>
          <p:cNvPr id="14" name="Straight Connector 13"/>
          <p:cNvCxnSpPr>
            <a:stCxn id="14" idx="6"/>
            <a:endCxn id="15" idx="2"/>
          </p:cNvCxnSpPr>
          <p:nvPr/>
        </p:nvCxnSpPr>
        <p:spPr>
          <a:xfrm>
            <a:off x="10029095" y="3317924"/>
            <a:ext cx="867505" cy="21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13" idx="5"/>
            <a:endCxn id="15" idx="0"/>
          </p:cNvCxnSpPr>
          <p:nvPr/>
        </p:nvCxnSpPr>
        <p:spPr>
          <a:xfrm>
            <a:off x="10597529" y="2469922"/>
            <a:ext cx="527671" cy="6216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13" idx="3"/>
            <a:endCxn id="14" idx="0"/>
          </p:cNvCxnSpPr>
          <p:nvPr/>
        </p:nvCxnSpPr>
        <p:spPr>
          <a:xfrm flipH="1">
            <a:off x="9800495" y="2469922"/>
            <a:ext cx="473744" cy="6194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9A81-F08F-2249-861B-6DE045682E6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3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Markov Graphs Intuition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a </a:t>
            </a:r>
            <a:r>
              <a:rPr lang="en-US" dirty="0"/>
              <a:t>M</a:t>
            </a:r>
            <a:r>
              <a:rPr lang="en-US" dirty="0" smtClean="0"/>
              <a:t>arkov graph, the nodes are random variables and the edges are parameters measuring the relationship between variables</a:t>
            </a:r>
          </a:p>
          <a:p>
            <a:r>
              <a:rPr lang="en-US" dirty="0" smtClean="0"/>
              <a:t>A graph is just a way to visualize the joint distribution of a group of random variables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9A81-F08F-2249-861B-6DE045682E6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36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Gaussian Graphic Models </a:t>
            </a:r>
            <a:r>
              <a:rPr lang="en-US" dirty="0" smtClean="0"/>
              <a:t>(aka “Markov </a:t>
            </a:r>
            <a:r>
              <a:rPr lang="en-US" dirty="0"/>
              <a:t>N</a:t>
            </a:r>
            <a:r>
              <a:rPr lang="en-US" dirty="0" smtClean="0"/>
              <a:t>etworks” or “Markov Random Fields”) – </a:t>
            </a:r>
            <a:r>
              <a:rPr lang="en-US" i="1" dirty="0" smtClean="0"/>
              <a:t>Continuous Variables</a:t>
            </a:r>
            <a:endParaRPr lang="en-US" i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9A81-F08F-2249-861B-6DE045682E6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23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Probabilities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>
                    <a:latin typeface="Cambria Math" charset="0"/>
                  </a:rPr>
                  <a:t>The inverse of the covariance matrix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charset="0"/>
                          </a:rPr>
                          <m:t>𝜮</m:t>
                        </m:r>
                      </m:e>
                      <m:sup>
                        <m:r>
                          <a:rPr lang="en-US" b="1" i="1">
                            <a:latin typeface="Cambria Math" charset="0"/>
                          </a:rPr>
                          <m:t>−</m:t>
                        </m:r>
                        <m:r>
                          <a:rPr lang="en-US" b="1" i="1">
                            <a:latin typeface="Cambria Math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dirty="0">
                    <a:latin typeface="Cambria Math" charset="0"/>
                  </a:rPr>
                  <a:t> is called the </a:t>
                </a:r>
                <a:r>
                  <a:rPr lang="en-US" i="1" dirty="0">
                    <a:latin typeface="Cambria Math" charset="0"/>
                  </a:rPr>
                  <a:t>precision matrix</a:t>
                </a:r>
                <a:r>
                  <a:rPr lang="en-US" dirty="0">
                    <a:latin typeface="Cambria Math" charset="0"/>
                  </a:rPr>
                  <a:t>. It contains information on the </a:t>
                </a:r>
                <a:r>
                  <a:rPr lang="en-US" i="1" dirty="0">
                    <a:latin typeface="Cambria Math" charset="0"/>
                  </a:rPr>
                  <a:t>conditional</a:t>
                </a:r>
                <a:r>
                  <a:rPr lang="en-US" dirty="0">
                    <a:latin typeface="Cambria Math" charset="0"/>
                  </a:rPr>
                  <a:t> or </a:t>
                </a:r>
                <a:r>
                  <a:rPr lang="en-US" i="1" dirty="0">
                    <a:latin typeface="Cambria Math" charset="0"/>
                  </a:rPr>
                  <a:t>partial</a:t>
                </a:r>
                <a:r>
                  <a:rPr lang="en-US" dirty="0">
                    <a:latin typeface="Cambria Math" charset="0"/>
                  </a:rPr>
                  <a:t> </a:t>
                </a:r>
                <a:r>
                  <a:rPr lang="en-US" i="1" dirty="0">
                    <a:latin typeface="Cambria Math" charset="0"/>
                  </a:rPr>
                  <a:t>covariance</a:t>
                </a:r>
                <a:r>
                  <a:rPr lang="en-US" dirty="0">
                    <a:latin typeface="Cambria Math" charset="0"/>
                  </a:rPr>
                  <a:t> between variables</a:t>
                </a:r>
              </a:p>
              <a:p>
                <a:pPr lvl="1"/>
                <a:r>
                  <a:rPr lang="en-US" dirty="0">
                    <a:latin typeface="Cambria Math" charset="0"/>
                  </a:rPr>
                  <a:t>More explicitly, it is the covariance between variables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𝑎𝑛𝑑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𝑗</m:t>
                    </m:r>
                  </m:oMath>
                </a14:m>
                <a:r>
                  <a:rPr lang="en-US" dirty="0">
                    <a:latin typeface="Cambria Math" charset="0"/>
                  </a:rPr>
                  <a:t> conditioned on all the other variables</a:t>
                </a:r>
              </a:p>
              <a:p>
                <a:pPr lvl="1"/>
                <a:r>
                  <a:rPr lang="en-US" dirty="0">
                    <a:latin typeface="Cambria Math" charset="0"/>
                  </a:rPr>
                  <a:t>If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𝑖</m:t>
                    </m:r>
                    <m:sSup>
                      <m:sSupPr>
                        <m:ctrlPr>
                          <a:rPr lang="en-US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e>
                      <m:sup>
                        <m:r>
                          <a:rPr lang="en-US" i="1"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>
                    <a:latin typeface="Cambria Math" charset="0"/>
                  </a:rPr>
                  <a:t> component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charset="0"/>
                          </a:rPr>
                          <m:t>𝜮</m:t>
                        </m:r>
                      </m:e>
                      <m:sup>
                        <m:r>
                          <a:rPr lang="en-US" b="1" i="1">
                            <a:latin typeface="Cambria Math" charset="0"/>
                          </a:rPr>
                          <m:t>−</m:t>
                        </m:r>
                        <m:r>
                          <a:rPr lang="en-US" b="1" i="1">
                            <a:latin typeface="Cambria Math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US" dirty="0">
                    <a:latin typeface="Cambria Math" charset="0"/>
                  </a:rPr>
                  <a:t> is 0, then variables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𝑖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𝑎𝑛𝑑</m:t>
                    </m:r>
                    <m:r>
                      <a:rPr lang="en-US" i="1">
                        <a:latin typeface="Cambria Math" charset="0"/>
                      </a:rPr>
                      <m:t> </m:t>
                    </m:r>
                    <m:r>
                      <a:rPr lang="en-US" i="1">
                        <a:latin typeface="Cambria Math" charset="0"/>
                      </a:rPr>
                      <m:t>𝑗</m:t>
                    </m:r>
                  </m:oMath>
                </a14:m>
                <a:r>
                  <a:rPr lang="en-US" dirty="0">
                    <a:latin typeface="Cambria Math" charset="0"/>
                  </a:rPr>
                  <a:t> are conditionally </a:t>
                </a:r>
                <a:r>
                  <a:rPr lang="en-US" dirty="0" smtClean="0">
                    <a:latin typeface="Cambria Math" charset="0"/>
                  </a:rPr>
                  <a:t>independent</a:t>
                </a:r>
              </a:p>
              <a:p>
                <a:pPr lvl="1"/>
                <a:r>
                  <a:rPr lang="en-US" dirty="0" smtClean="0">
                    <a:latin typeface="Cambria Math" charset="0"/>
                  </a:rPr>
                  <a:t>We will also use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charset="0"/>
                      </a:rPr>
                      <m:t>𝚯</m:t>
                    </m:r>
                  </m:oMath>
                </a14:m>
                <a:r>
                  <a:rPr lang="en-US" dirty="0" smtClean="0">
                    <a:latin typeface="Cambria Math" charset="0"/>
                  </a:rPr>
                  <a:t> to denote the precision matrix, i.e.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charset="0"/>
                          </a:rPr>
                          <m:t>𝚺</m:t>
                        </m:r>
                      </m:e>
                      <m:sup>
                        <m:r>
                          <a:rPr lang="en-US" b="1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𝟏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1" i="0" smtClean="0">
                        <a:latin typeface="Cambria Math" charset="0"/>
                      </a:rPr>
                      <m:t>𝚯</m:t>
                    </m:r>
                  </m:oMath>
                </a14:m>
                <a:endParaRPr lang="en-US" b="1" dirty="0">
                  <a:latin typeface="Cambria Math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30364" y="5576798"/>
            <a:ext cx="29893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Note: A property of Gaussian distributions is that all </a:t>
            </a:r>
            <a:r>
              <a:rPr lang="en-US" smtClean="0"/>
              <a:t>conditional distributions are also Gaussian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9A81-F08F-2249-861B-6DE045682E6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53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Conditional Distribution of Variables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 smtClean="0">
                    <a:latin typeface="Cambria Math" charset="0"/>
                  </a:rPr>
                  <a:t>In order to understand the conditional distribution of variables, let’s focus on 1 variable and examine its conditional distribution on the other variables</a:t>
                </a:r>
              </a:p>
              <a:p>
                <a:r>
                  <a:rPr lang="en-US" dirty="0" smtClean="0">
                    <a:latin typeface="Cambria Math" charset="0"/>
                  </a:rPr>
                  <a:t>Let’s say our set of variables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𝑋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𝑍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</m:d>
                  </m:oMath>
                </a14:m>
                <a:r>
                  <a:rPr lang="en-US" b="0" i="1" dirty="0" smtClean="0">
                    <a:latin typeface="Cambria Math" charset="0"/>
                  </a:rPr>
                  <a:t>,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where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Z</m:t>
                    </m:r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0" smtClean="0">
                            <a:latin typeface="Cambria Math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X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p</m:t>
                            </m:r>
                            <m:r>
                              <a:rPr lang="en-US" b="0" i="0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and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Y</m:t>
                    </m:r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X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p</m:t>
                        </m:r>
                      </m:sub>
                    </m:sSub>
                  </m:oMath>
                </a14:m>
                <a:endParaRPr lang="en-US" dirty="0">
                  <a:latin typeface="Cambria Math" charset="0"/>
                </a:endParaRPr>
              </a:p>
              <a:p>
                <a:r>
                  <a:rPr lang="en-US" b="0" dirty="0" smtClean="0"/>
                  <a:t>Then our conditional distribution is:</a:t>
                </a:r>
              </a:p>
              <a:p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𝑌</m:t>
                      </m:r>
                      <m:r>
                        <a:rPr lang="en-US" b="0" i="1" smtClean="0">
                          <a:latin typeface="Cambria Math" charset="0"/>
                        </a:rPr>
                        <m:t>|</m:t>
                      </m:r>
                      <m:r>
                        <a:rPr lang="en-US" b="0" i="1" smtClean="0">
                          <a:latin typeface="Cambria Math" charset="0"/>
                        </a:rPr>
                        <m:t>𝑍</m:t>
                      </m:r>
                      <m:r>
                        <a:rPr lang="en-US" b="0" i="1" smtClean="0">
                          <a:latin typeface="Cambria Math" charset="0"/>
                        </a:rPr>
                        <m:t>=</m:t>
                      </m:r>
                      <m:r>
                        <a:rPr lang="en-US" b="0" i="1" smtClean="0">
                          <a:latin typeface="Cambria Math" charset="0"/>
                        </a:rPr>
                        <m:t>𝑧</m:t>
                      </m:r>
                      <m:r>
                        <a:rPr lang="en-US" b="0" i="1" smtClean="0">
                          <a:latin typeface="Cambria Math" charset="0"/>
                        </a:rPr>
                        <m:t> ~ 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𝑍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p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𝑍𝑍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𝑍𝑌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𝑌𝑌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𝑍𝑌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bSup>
                      <m:sSubSup>
                        <m:sSubSup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Σ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𝑍𝑍</m:t>
                          </m:r>
                        </m:sub>
                        <m:sup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𝑍𝑌</m:t>
                          </m:r>
                        </m:sub>
                      </m:sSub>
                      <m:r>
                        <a:rPr lang="en-US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endParaRPr lang="en-US" b="0" dirty="0" smtClean="0">
                  <a:ea typeface="Cambria Math" charset="0"/>
                  <a:cs typeface="Cambria Math" charset="0"/>
                </a:endParaRPr>
              </a:p>
              <a:p>
                <a:r>
                  <a:rPr lang="en-US" dirty="0" smtClean="0"/>
                  <a:t>Where we partition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Σ</m:t>
                    </m:r>
                  </m:oMath>
                </a14:m>
                <a:r>
                  <a:rPr lang="en-US" dirty="0" smtClean="0"/>
                  <a:t> as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Σ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</a:rPr>
                                    <m:t>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</a:rPr>
                                    <m:t>𝑍𝑍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2"/>
                                      </a:solidFill>
                                      <a:latin typeface="Cambria Math" charset="0"/>
                                    </a:rPr>
                                    <m:t>𝑍𝑌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𝑍𝑌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</a:rPr>
                                    <m:t>𝑇</m:t>
                                  </m:r>
                                </m:sup>
                              </m:sSubSup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chemeClr val="accent6"/>
                                      </a:solidFill>
                                      <a:latin typeface="Cambria Math" charset="0"/>
                                    </a:rPr>
                                    <m:t>𝑌𝑌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,   </a:t>
                </a:r>
              </a:p>
              <a:p>
                <a:endParaRPr lang="en-US" dirty="0"/>
              </a:p>
              <a:p>
                <a:pPr marL="0" indent="0" algn="ctr">
                  <a:buNone/>
                </a:pPr>
                <a:r>
                  <a:rPr lang="en-US" dirty="0" smtClean="0"/>
                  <a:t>Example: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Σ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</m:oMath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812" t="-3501" r="-522" b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7146571" y="4837577"/>
            <a:ext cx="3829396" cy="1779123"/>
            <a:chOff x="7954884" y="2504309"/>
            <a:chExt cx="3829396" cy="177912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74" t="8805" r="16119" b="15122"/>
            <a:stretch/>
          </p:blipFill>
          <p:spPr>
            <a:xfrm>
              <a:off x="7967945" y="2517371"/>
              <a:ext cx="3816335" cy="1766061"/>
            </a:xfrm>
            <a:prstGeom prst="rect">
              <a:avLst/>
            </a:prstGeom>
          </p:spPr>
        </p:pic>
        <p:sp>
          <p:nvSpPr>
            <p:cNvPr id="8" name="Rounded Rectangle 7"/>
            <p:cNvSpPr/>
            <p:nvPr/>
          </p:nvSpPr>
          <p:spPr>
            <a:xfrm>
              <a:off x="7954884" y="2504309"/>
              <a:ext cx="3433478" cy="1574730"/>
            </a:xfrm>
            <a:prstGeom prst="roundRect">
              <a:avLst>
                <a:gd name="adj" fmla="val 1767"/>
              </a:avLst>
            </a:prstGeom>
            <a:noFill/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11401425" y="2517372"/>
              <a:ext cx="382854" cy="1574730"/>
            </a:xfrm>
            <a:prstGeom prst="roundRect">
              <a:avLst>
                <a:gd name="adj" fmla="val 1767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11401425" y="4092102"/>
              <a:ext cx="382854" cy="191330"/>
            </a:xfrm>
            <a:prstGeom prst="roundRect">
              <a:avLst>
                <a:gd name="adj" fmla="val 1767"/>
              </a:avLst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10"/>
            <p:cNvSpPr/>
            <p:nvPr/>
          </p:nvSpPr>
          <p:spPr>
            <a:xfrm>
              <a:off x="7967946" y="4092102"/>
              <a:ext cx="3433478" cy="191330"/>
            </a:xfrm>
            <a:prstGeom prst="roundRect">
              <a:avLst>
                <a:gd name="adj" fmla="val 1767"/>
              </a:avLst>
            </a:prstGeom>
            <a:noFill/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9A81-F08F-2249-861B-6DE045682E6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812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Compared with multiple linear regression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4810306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 smtClean="0"/>
                  <a:t>If we substitute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𝛽</m:t>
                    </m:r>
                    <m:r>
                      <a:rPr lang="en-US" i="1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Σ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𝑍𝑍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𝑍𝑌</m:t>
                        </m:r>
                      </m:sub>
                    </m:sSub>
                  </m:oMath>
                </a14:m>
                <a:r>
                  <a:rPr lang="en-US" dirty="0" smtClean="0">
                    <a:latin typeface="Cambria Math" charset="0"/>
                  </a:rPr>
                  <a:t>, we get</a:t>
                </a:r>
              </a:p>
              <a:p>
                <a:pPr marL="0" indent="0">
                  <a:buNone/>
                </a:pPr>
                <a:endParaRPr lang="en-US" sz="800" dirty="0" smtClean="0">
                  <a:latin typeface="Cambria Math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𝑌</m:t>
                      </m:r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|</m:t>
                      </m:r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𝑍</m:t>
                      </m:r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𝑧</m:t>
                      </m:r>
                      <m:r>
                        <a:rPr lang="en-US" i="1" smtClean="0">
                          <a:solidFill>
                            <a:srgbClr val="7030A0"/>
                          </a:solidFill>
                          <a:latin typeface="Cambria Math" charset="0"/>
                        </a:rPr>
                        <m:t> ~ </m:t>
                      </m:r>
                      <m:r>
                        <a:rPr lang="en-US" i="1">
                          <a:solidFill>
                            <a:srgbClr val="7030A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𝒩</m:t>
                      </m:r>
                      <m:r>
                        <a:rPr lang="en-US" i="1">
                          <a:solidFill>
                            <a:srgbClr val="7030A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</m:t>
                          </m:r>
                        </m:sub>
                      </m:sSub>
                      <m:r>
                        <a:rPr lang="en-US" i="1">
                          <a:solidFill>
                            <a:srgbClr val="7030A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𝑧</m:t>
                              </m:r>
                              <m:r>
                                <a:rPr lang="en-US" i="1">
                                  <a:solidFill>
                                    <a:srgbClr val="7030A0"/>
                                  </a:solidFill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7030A0"/>
                                      </a:solidFill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𝑍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𝛽</m:t>
                      </m:r>
                      <m:r>
                        <a:rPr lang="en-US" i="1">
                          <a:solidFill>
                            <a:srgbClr val="7030A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𝑌𝑌</m:t>
                          </m:r>
                        </m:sub>
                      </m:sSub>
                      <m:r>
                        <a:rPr lang="en-US" i="1">
                          <a:solidFill>
                            <a:srgbClr val="7030A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−</m:t>
                      </m:r>
                      <m:sSubSup>
                        <m:sSubSupPr>
                          <m:ctrlPr>
                            <a:rPr lang="en-US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𝑍𝑌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7030A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𝑇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𝛽</m:t>
                      </m:r>
                      <m:r>
                        <a:rPr lang="en-US" i="1">
                          <a:solidFill>
                            <a:srgbClr val="7030A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7030A0"/>
                  </a:solidFill>
                  <a:ea typeface="Cambria Math" charset="0"/>
                  <a:cs typeface="Cambria Math" charset="0"/>
                </a:endParaRPr>
              </a:p>
              <a:p>
                <a:pPr lvl="1"/>
                <a:r>
                  <a:rPr lang="en-US" dirty="0" smtClean="0">
                    <a:latin typeface="Cambria Math" charset="0"/>
                  </a:rPr>
                  <a:t>Which begins to look a lot like multiple linear regression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𝑌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>
                    <a:latin typeface="Cambria Math" charset="0"/>
                  </a:rPr>
                  <a:t> 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𝑍</m:t>
                    </m:r>
                    <m:r>
                      <a:rPr lang="en-US" b="0" i="1" smtClean="0"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>
                  <a:latin typeface="Cambria Math" charset="0"/>
                </a:endParaRPr>
              </a:p>
              <a:p>
                <a:r>
                  <a:rPr lang="en-US" dirty="0" smtClean="0"/>
                  <a:t>Now we want to partition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charset="0"/>
                      </a:rPr>
                      <m:t>𝚯</m:t>
                    </m:r>
                  </m:oMath>
                </a14:m>
                <a:r>
                  <a:rPr lang="en-US" dirty="0" smtClean="0"/>
                  <a:t> the same way we partitioned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a:rPr lang="en-US" b="1" i="0" smtClean="0">
                        <a:latin typeface="Cambria Math" charset="0"/>
                      </a:rPr>
                      <m:t>𝚺</m:t>
                    </m:r>
                  </m:oMath>
                </a14:m>
                <a:endParaRPr lang="en-US" b="1" dirty="0" smtClean="0"/>
              </a:p>
              <a:p>
                <a:r>
                  <a:rPr lang="en-US" dirty="0" smtClean="0"/>
                  <a:t>Given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ΣΘ</m:t>
                    </m:r>
                    <m:r>
                      <a:rPr lang="en-US">
                        <a:latin typeface="Cambria Math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>
                        <a:latin typeface="Cambria Math" charset="0"/>
                      </a:rPr>
                      <m:t>I</m:t>
                    </m:r>
                    <m:r>
                      <a:rPr lang="en-US" b="0" i="0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 smtClean="0"/>
                  <a:t> we can use standard formulas for partitioned inverse to get</a:t>
                </a:r>
                <a:r>
                  <a:rPr lang="en-US" dirty="0"/>
                  <a:t> </a:t>
                </a:r>
                <a:endParaRPr lang="en-US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𝑍𝑌</m:t>
                          </m:r>
                        </m:sub>
                      </m:sSub>
                      <m:r>
                        <a:rPr lang="en-US" i="1">
                          <a:latin typeface="Cambria Math" charset="0"/>
                        </a:rPr>
                        <m:t>=−</m:t>
                      </m:r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𝑌𝑌</m:t>
                          </m:r>
                        </m:sub>
                      </m:sSub>
                      <m:sSubSup>
                        <m:sSubSup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charset="0"/>
                            </a:rPr>
                            <m:t>Σ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𝑍𝑍</m:t>
                          </m:r>
                        </m:sub>
                        <m:sup>
                          <m:r>
                            <a:rPr lang="en-US" i="1">
                              <a:latin typeface="Cambria Math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charset="0"/>
                            </a:rPr>
                            <m:t>𝑍𝑌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 lvl="1"/>
                <a:r>
                  <a:rPr lang="en-US" dirty="0" smtClean="0"/>
                  <a:t>Where,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𝑌𝑌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𝑌𝑌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𝑍𝑌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𝑍𝑍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𝑍𝑌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&gt;0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And,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𝛽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Σ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𝑍𝑍</m:t>
                        </m:r>
                      </m:sub>
                      <m:sup>
                        <m:r>
                          <a:rPr lang="en-US" i="1">
                            <a:latin typeface="Cambria Math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𝑍𝑌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𝑍𝑌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  <m:t>𝑌𝑌</m:t>
                            </m:r>
                          </m:sub>
                        </m:sSub>
                      </m:den>
                    </m:f>
                  </m:oMath>
                </a14:m>
                <a:endParaRPr lang="en-US" dirty="0" smtClean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b="1" u="sng" dirty="0" smtClean="0"/>
                  <a:t>2 important conclusions </a:t>
                </a:r>
                <a:endParaRPr lang="en-US" b="1" u="sng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𝛽</m:t>
                    </m:r>
                    <m:r>
                      <a:rPr lang="en-US" b="0" i="1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 smtClean="0"/>
                  <a:t>, Y is conditionally independent on Z (plug into above </a:t>
                </a:r>
                <a:r>
                  <a:rPr lang="en-US" dirty="0" smtClean="0">
                    <a:solidFill>
                      <a:srgbClr val="7030A0"/>
                    </a:solidFill>
                  </a:rPr>
                  <a:t>formula</a:t>
                </a:r>
                <a:r>
                  <a:rPr lang="en-US" dirty="0" smtClean="0"/>
                  <a:t>)</a:t>
                </a:r>
              </a:p>
              <a:p>
                <a:pPr marL="1428750" lvl="2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𝛽</m:t>
                    </m:r>
                  </m:oMath>
                </a14:m>
                <a:r>
                  <a:rPr lang="en-US" dirty="0" smtClean="0"/>
                  <a:t> can only be 0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𝜃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  <m:t>𝑍𝑌</m:t>
                        </m:r>
                      </m:sub>
                    </m:sSub>
                    <m:r>
                      <a:rPr lang="en-US" b="0" i="1" smtClean="0">
                        <a:solidFill>
                          <a:srgbClr val="0070C0"/>
                        </a:solidFill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dirty="0" smtClean="0"/>
                  <a:t>, which means a 0 in the precision matrix indicates conditional independence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 smtClean="0"/>
                  <a:t>We can apply multiple linear regression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4810306"/>
              </a:xfrm>
              <a:blipFill rotWithShape="0">
                <a:blip r:embed="rId2"/>
                <a:stretch>
                  <a:fillRect l="-754" t="-2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9A81-F08F-2249-861B-6DE045682E6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6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19153</TotalTime>
  <Words>1173</Words>
  <Application>Microsoft Macintosh PowerPoint</Application>
  <PresentationFormat>Widescreen</PresentationFormat>
  <Paragraphs>316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Calibri</vt:lpstr>
      <vt:lpstr>Calibri Light</vt:lpstr>
      <vt:lpstr>Cambria Math</vt:lpstr>
      <vt:lpstr>Arial</vt:lpstr>
      <vt:lpstr>Office Theme</vt:lpstr>
      <vt:lpstr>Undirected Graphic Models</vt:lpstr>
      <vt:lpstr>Intro to Undirected Graphs</vt:lpstr>
      <vt:lpstr>Cliques and Graphs Attributes</vt:lpstr>
      <vt:lpstr>Graph Attributes continued</vt:lpstr>
      <vt:lpstr>Markov Graphs Intuition</vt:lpstr>
      <vt:lpstr>Gaussian Graphic Models (aka “Markov Networks” or “Markov Random Fields”) – Continuous Variables</vt:lpstr>
      <vt:lpstr>Conditional Probabilities</vt:lpstr>
      <vt:lpstr>Conditional Distribution of Variables</vt:lpstr>
      <vt:lpstr>Compared with multiple linear regression</vt:lpstr>
      <vt:lpstr>Gaussian Graphic Models with Known Structure</vt:lpstr>
      <vt:lpstr>Estimating Covariance Matrix</vt:lpstr>
      <vt:lpstr>Estimating Covariance Matrix with LLH</vt:lpstr>
      <vt:lpstr>Solving for W=Θ^(-1) with modified regression – Setup 1</vt:lpstr>
      <vt:lpstr>Solving for W=Θ^(-1) with modified regression – Setup 2</vt:lpstr>
      <vt:lpstr>Solving for W=Θ^(-1) with modified regression – Algorithm</vt:lpstr>
      <vt:lpstr>Code</vt:lpstr>
      <vt:lpstr>Gaussian Graphic Models with Unknown Structure</vt:lpstr>
      <vt:lpstr>Estimation of Graph Structure</vt:lpstr>
      <vt:lpstr>Penalized LLH implies LASSO Regression</vt:lpstr>
      <vt:lpstr>Ridge and Lasso Regression</vt:lpstr>
      <vt:lpstr>Graph Structures with Different λ</vt:lpstr>
      <vt:lpstr>“Graphical Lasso” Algorithm</vt:lpstr>
      <vt:lpstr>(Meinhausen and Bühlmann, 2006)</vt:lpstr>
      <vt:lpstr>Ising Models (aka “Boltzmann machines”) – Discrete Variables</vt:lpstr>
      <vt:lpstr>Ising Model Setup</vt:lpstr>
      <vt:lpstr>Ising Models with Known Structure</vt:lpstr>
      <vt:lpstr>Estimation of parameters</vt:lpstr>
      <vt:lpstr>Estimation of parameters</vt:lpstr>
      <vt:lpstr>Ising Models with Unknown Structure</vt:lpstr>
      <vt:lpstr>Wainwright, Ravikumar, Lafferty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Covariance and Dependence</dc:title>
  <dc:creator>Microsoft Office User</dc:creator>
  <cp:lastModifiedBy>Microsoft Office User</cp:lastModifiedBy>
  <cp:revision>247</cp:revision>
  <dcterms:created xsi:type="dcterms:W3CDTF">2017-08-19T08:03:32Z</dcterms:created>
  <dcterms:modified xsi:type="dcterms:W3CDTF">2017-11-02T11:00:44Z</dcterms:modified>
</cp:coreProperties>
</file>